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Indie Flower"/>
      <p:regular r:id="rId16"/>
    </p:embeddedFont>
    <p:embeddedFont>
      <p:font typeface="Dancing Script"/>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DancingScript-regular.fntdata"/><Relationship Id="rId16" Type="http://schemas.openxmlformats.org/officeDocument/2006/relationships/font" Target="fonts/IndieFlower-regular.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DancingScrip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70aeaa7c5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70aeaa7c5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70aeaa7c5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70aeaa7c5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0aeaa7c5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0aeaa7c5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70aeaa7c5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0aeaa7c5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70aeaa7c5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0aeaa7c5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70aeaa7c5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0aeaa7c5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70aeaa7c5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0aeaa7c5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0aeaa7c5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0aeaa7c5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0ba66c1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0ba66c1d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hyperlink" Target="https://www.britannica.com/biography/Alexander-Calder" TargetMode="External"/><Relationship Id="rId5" Type="http://schemas.openxmlformats.org/officeDocument/2006/relationships/hyperlink" Target="https://en.wikipedia.org/wiki/Alexander_Calder" TargetMode="External"/><Relationship Id="rId6" Type="http://schemas.openxmlformats.org/officeDocument/2006/relationships/hyperlink" Target="https://www.guggenheim.org/artwork/artist/alexander-calder" TargetMode="External"/><Relationship Id="rId7"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hyperlink" Target="https://www.britannica.com/biography/Alexander-Calder/Mobiles-and-stabil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hyperlink" Target="https://en.wikipedia.org/wiki/Flying_Dragon_(Calder)" TargetMode="External"/><Relationship Id="rId6" Type="http://schemas.openxmlformats.org/officeDocument/2006/relationships/hyperlink" Target="https://www.revolvy.com/page/Flying-Dragon-%28Calder%29" TargetMode="External"/><Relationship Id="rId7" Type="http://schemas.openxmlformats.org/officeDocument/2006/relationships/hyperlink" Target="https://www.revolvy.com/page/Flying-Dragon-%28Calder%29" TargetMode="External"/><Relationship Id="rId8" Type="http://schemas.openxmlformats.org/officeDocument/2006/relationships/hyperlink" Target="https://www.revolvy.com/page/Flying-Dragon-%28Calder%2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8.jpg"/><Relationship Id="rId5" Type="http://schemas.openxmlformats.org/officeDocument/2006/relationships/hyperlink" Target="https://www.nga.gov/collection/art-object-page.92734.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9.jpg"/><Relationship Id="rId5" Type="http://schemas.openxmlformats.org/officeDocument/2006/relationships/hyperlink" Target="https://www.coursehero.com/file/p13dkop/ALEXANDER-CALDER-LOBSTER-TRAP-AND-FISH-TAIL-Lobster-Trap-and-Fish-Tail-is-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1.jpg"/><Relationship Id="rId5" Type="http://schemas.openxmlformats.org/officeDocument/2006/relationships/image" Target="../media/image20.jpg"/><Relationship Id="rId6"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hyperlink" Target="https://mymodernmet.com/alexander-calder-facts/" TargetMode="External"/><Relationship Id="rId5" Type="http://schemas.openxmlformats.org/officeDocument/2006/relationships/image" Target="../media/image16.jpg"/><Relationship Id="rId6"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20124D"/>
                </a:solidFill>
                <a:latin typeface="Dancing Script"/>
                <a:ea typeface="Dancing Script"/>
                <a:cs typeface="Dancing Script"/>
                <a:sym typeface="Dancing Script"/>
              </a:rPr>
              <a:t>Alexander “Sandy” Calder</a:t>
            </a:r>
            <a:endParaRPr b="1">
              <a:solidFill>
                <a:srgbClr val="20124D"/>
              </a:solidFill>
              <a:latin typeface="Dancing Script"/>
              <a:ea typeface="Dancing Script"/>
              <a:cs typeface="Dancing Script"/>
              <a:sym typeface="Dancing Script"/>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20124D"/>
                </a:solidFill>
                <a:latin typeface="Dancing Script"/>
                <a:ea typeface="Dancing Script"/>
                <a:cs typeface="Dancing Script"/>
                <a:sym typeface="Dancing Script"/>
              </a:rPr>
              <a:t>By Layla Renee Jones</a:t>
            </a:r>
            <a:endParaRPr b="1">
              <a:solidFill>
                <a:srgbClr val="20124D"/>
              </a:solidFill>
              <a:latin typeface="Dancing Script"/>
              <a:ea typeface="Dancing Script"/>
              <a:cs typeface="Dancing Script"/>
              <a:sym typeface="Dancing Script"/>
            </a:endParaRPr>
          </a:p>
        </p:txBody>
      </p:sp>
      <p:pic>
        <p:nvPicPr>
          <p:cNvPr id="56" name="Google Shape;56;p13"/>
          <p:cNvPicPr preferRelativeResize="0"/>
          <p:nvPr/>
        </p:nvPicPr>
        <p:blipFill>
          <a:blip r:embed="rId4">
            <a:alphaModFix/>
          </a:blip>
          <a:stretch>
            <a:fillRect/>
          </a:stretch>
        </p:blipFill>
        <p:spPr>
          <a:xfrm>
            <a:off x="2873075" y="336875"/>
            <a:ext cx="3055275" cy="4469750"/>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4"/>
                                        </p:tgtEl>
                                      </p:cBhvr>
                                    </p:animEffect>
                                    <p:set>
                                      <p:cBhvr>
                                        <p:cTn dur="1" fill="hold">
                                          <p:stCondLst>
                                            <p:cond delay="1000"/>
                                          </p:stCondLst>
                                        </p:cTn>
                                        <p:tgtEl>
                                          <p:spTgt spid="5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5"/>
                                        </p:tgtEl>
                                      </p:cBhvr>
                                    </p:animEffect>
                                    <p:set>
                                      <p:cBhvr>
                                        <p:cTn dur="1" fill="hold">
                                          <p:stCondLst>
                                            <p:cond delay="1000"/>
                                          </p:stCondLst>
                                        </p:cTn>
                                        <p:tgtEl>
                                          <p:spTgt spid="5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6"/>
                                        </p:tgtEl>
                                      </p:cBhvr>
                                    </p:animEffect>
                                    <p:set>
                                      <p:cBhvr>
                                        <p:cTn dur="1" fill="hold">
                                          <p:stCondLst>
                                            <p:cond delay="1000"/>
                                          </p:stCondLst>
                                        </p:cTn>
                                        <p:tgtEl>
                                          <p:spTgt spid="5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20124D"/>
                </a:solidFill>
                <a:latin typeface="Dancing Script"/>
                <a:ea typeface="Dancing Script"/>
                <a:cs typeface="Dancing Script"/>
                <a:sym typeface="Dancing Script"/>
              </a:rPr>
              <a:t>Intro to Alexander Calder</a:t>
            </a:r>
            <a:endParaRPr b="1" sz="3600">
              <a:solidFill>
                <a:srgbClr val="20124D"/>
              </a:solidFill>
              <a:latin typeface="Dancing Script"/>
              <a:ea typeface="Dancing Script"/>
              <a:cs typeface="Dancing Script"/>
              <a:sym typeface="Dancing Script"/>
            </a:endParaRPr>
          </a:p>
        </p:txBody>
      </p:sp>
      <p:sp>
        <p:nvSpPr>
          <p:cNvPr id="62" name="Google Shape;62;p14"/>
          <p:cNvSpPr txBox="1"/>
          <p:nvPr>
            <p:ph idx="1" type="body"/>
          </p:nvPr>
        </p:nvSpPr>
        <p:spPr>
          <a:xfrm>
            <a:off x="311700" y="998325"/>
            <a:ext cx="8520600" cy="915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1C4587"/>
              </a:buClr>
              <a:buSzPts val="2000"/>
              <a:buFont typeface="Indie Flower"/>
              <a:buChar char="★"/>
            </a:pPr>
            <a:r>
              <a:rPr b="1" lang="en" sz="2000">
                <a:solidFill>
                  <a:srgbClr val="1C4587"/>
                </a:solidFill>
                <a:latin typeface="Indie Flower"/>
                <a:ea typeface="Indie Flower"/>
                <a:cs typeface="Indie Flower"/>
                <a:sym typeface="Indie Flower"/>
              </a:rPr>
              <a:t>Alexander Calder is his full name, his nickname was “Sandy” though.</a:t>
            </a:r>
            <a:endParaRPr b="1" sz="2000">
              <a:solidFill>
                <a:srgbClr val="1C4587"/>
              </a:solidFill>
              <a:latin typeface="Indie Flower"/>
              <a:ea typeface="Indie Flower"/>
              <a:cs typeface="Indie Flower"/>
              <a:sym typeface="Indie Flower"/>
            </a:endParaRPr>
          </a:p>
          <a:p>
            <a:pPr indent="0" lvl="0" marL="914400" rtl="0" algn="l">
              <a:spcBef>
                <a:spcPts val="1600"/>
              </a:spcBef>
              <a:spcAft>
                <a:spcPts val="1600"/>
              </a:spcAft>
              <a:buNone/>
            </a:pPr>
            <a:r>
              <a:t/>
            </a:r>
            <a:endParaRPr b="1">
              <a:solidFill>
                <a:srgbClr val="1C4587"/>
              </a:solidFill>
              <a:latin typeface="Indie Flower"/>
              <a:ea typeface="Indie Flower"/>
              <a:cs typeface="Indie Flower"/>
              <a:sym typeface="Indie Flower"/>
            </a:endParaRPr>
          </a:p>
        </p:txBody>
      </p:sp>
      <p:sp>
        <p:nvSpPr>
          <p:cNvPr id="63" name="Google Shape;63;p14"/>
          <p:cNvSpPr txBox="1"/>
          <p:nvPr/>
        </p:nvSpPr>
        <p:spPr>
          <a:xfrm>
            <a:off x="311600" y="1353300"/>
            <a:ext cx="8520600" cy="644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1C4587"/>
              </a:buClr>
              <a:buSzPts val="2000"/>
              <a:buFont typeface="Indie Flower"/>
              <a:buChar char="★"/>
            </a:pPr>
            <a:r>
              <a:rPr b="1" lang="en" sz="2000">
                <a:solidFill>
                  <a:srgbClr val="1C4587"/>
                </a:solidFill>
                <a:latin typeface="Indie Flower"/>
                <a:ea typeface="Indie Flower"/>
                <a:cs typeface="Indie Flower"/>
                <a:sym typeface="Indie Flower"/>
              </a:rPr>
              <a:t>Sandy was born July 22, 1898. He died November 11, 1976.</a:t>
            </a:r>
            <a:endParaRPr b="1" sz="2000">
              <a:solidFill>
                <a:srgbClr val="1C4587"/>
              </a:solidFill>
              <a:latin typeface="Indie Flower"/>
              <a:ea typeface="Indie Flower"/>
              <a:cs typeface="Indie Flower"/>
              <a:sym typeface="Indie Flower"/>
            </a:endParaRPr>
          </a:p>
        </p:txBody>
      </p:sp>
      <p:sp>
        <p:nvSpPr>
          <p:cNvPr id="64" name="Google Shape;64;p14"/>
          <p:cNvSpPr txBox="1"/>
          <p:nvPr/>
        </p:nvSpPr>
        <p:spPr>
          <a:xfrm>
            <a:off x="311600" y="1703675"/>
            <a:ext cx="7988700" cy="644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1C4587"/>
              </a:buClr>
              <a:buSzPts val="2000"/>
              <a:buFont typeface="Indie Flower"/>
              <a:buChar char="★"/>
            </a:pPr>
            <a:r>
              <a:rPr b="1" lang="en" sz="2000">
                <a:solidFill>
                  <a:srgbClr val="1C4587"/>
                </a:solidFill>
                <a:latin typeface="Indie Flower"/>
                <a:ea typeface="Indie Flower"/>
                <a:cs typeface="Indie Flower"/>
                <a:sym typeface="Indie Flower"/>
              </a:rPr>
              <a:t>Sandy was born in Lawnton, Pennsylvania. He died in New York City. </a:t>
            </a:r>
            <a:endParaRPr b="1" sz="2000">
              <a:solidFill>
                <a:srgbClr val="1C4587"/>
              </a:solidFill>
              <a:latin typeface="Indie Flower"/>
              <a:ea typeface="Indie Flower"/>
              <a:cs typeface="Indie Flower"/>
              <a:sym typeface="Indie Flower"/>
            </a:endParaRPr>
          </a:p>
        </p:txBody>
      </p:sp>
      <p:sp>
        <p:nvSpPr>
          <p:cNvPr id="65" name="Google Shape;65;p14"/>
          <p:cNvSpPr txBox="1"/>
          <p:nvPr/>
        </p:nvSpPr>
        <p:spPr>
          <a:xfrm>
            <a:off x="311600" y="2060200"/>
            <a:ext cx="7988700" cy="644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1C4587"/>
              </a:buClr>
              <a:buSzPts val="2000"/>
              <a:buFont typeface="Indie Flower"/>
              <a:buChar char="★"/>
            </a:pPr>
            <a:r>
              <a:rPr b="1" lang="en" sz="2000">
                <a:solidFill>
                  <a:srgbClr val="1C4587"/>
                </a:solidFill>
                <a:latin typeface="Indie Flower"/>
                <a:ea typeface="Indie Flower"/>
                <a:cs typeface="Indie Flower"/>
                <a:sym typeface="Indie Flower"/>
              </a:rPr>
              <a:t>His mother was Nanette Calder, she was a painter. His father was Alexander Stirling Calder, he was a sculptor. Sandy’s grandfather Alexander Milne Calder was also a sculptor. As you can see Sandy came from a family of artists. Sandy had one sister named Margaret Calder Hayes. </a:t>
            </a:r>
            <a:endParaRPr b="1" sz="2000">
              <a:solidFill>
                <a:srgbClr val="1C4587"/>
              </a:solidFill>
              <a:latin typeface="Indie Flower"/>
              <a:ea typeface="Indie Flower"/>
              <a:cs typeface="Indie Flower"/>
              <a:sym typeface="Indie Flower"/>
            </a:endParaRPr>
          </a:p>
          <a:p>
            <a:pPr indent="0" lvl="0" marL="457200" rtl="0" algn="l">
              <a:spcBef>
                <a:spcPts val="0"/>
              </a:spcBef>
              <a:spcAft>
                <a:spcPts val="0"/>
              </a:spcAft>
              <a:buNone/>
            </a:pPr>
            <a:r>
              <a:t/>
            </a:r>
            <a:endParaRPr b="1" sz="2000">
              <a:solidFill>
                <a:srgbClr val="1C4587"/>
              </a:solidFill>
              <a:latin typeface="Indie Flower"/>
              <a:ea typeface="Indie Flower"/>
              <a:cs typeface="Indie Flower"/>
              <a:sym typeface="Indie Flower"/>
            </a:endParaRPr>
          </a:p>
          <a:p>
            <a:pPr indent="0" lvl="0" marL="457200" rtl="0" algn="l">
              <a:spcBef>
                <a:spcPts val="0"/>
              </a:spcBef>
              <a:spcAft>
                <a:spcPts val="0"/>
              </a:spcAft>
              <a:buNone/>
            </a:pPr>
            <a:r>
              <a:t/>
            </a:r>
            <a:endParaRPr b="1" sz="2000">
              <a:solidFill>
                <a:srgbClr val="1C4587"/>
              </a:solidFill>
              <a:latin typeface="Indie Flower"/>
              <a:ea typeface="Indie Flower"/>
              <a:cs typeface="Indie Flower"/>
              <a:sym typeface="Indie Flower"/>
            </a:endParaRPr>
          </a:p>
        </p:txBody>
      </p:sp>
      <p:sp>
        <p:nvSpPr>
          <p:cNvPr id="66" name="Google Shape;66;p14"/>
          <p:cNvSpPr txBox="1"/>
          <p:nvPr/>
        </p:nvSpPr>
        <p:spPr>
          <a:xfrm>
            <a:off x="84075" y="3840100"/>
            <a:ext cx="8296800" cy="11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C343D"/>
                </a:solidFill>
                <a:latin typeface="Indie Flower"/>
                <a:ea typeface="Indie Flower"/>
                <a:cs typeface="Indie Flower"/>
                <a:sym typeface="Indie Flower"/>
              </a:rPr>
              <a:t>Here are the sites I used for this slide: </a:t>
            </a:r>
            <a:endParaRPr b="1" sz="2400">
              <a:solidFill>
                <a:srgbClr val="0C343D"/>
              </a:solidFill>
              <a:latin typeface="Indie Flower"/>
              <a:ea typeface="Indie Flower"/>
              <a:cs typeface="Indie Flower"/>
              <a:sym typeface="Indie Flower"/>
            </a:endParaRPr>
          </a:p>
          <a:p>
            <a:pPr indent="0" lvl="0" marL="0" rtl="0" algn="l">
              <a:spcBef>
                <a:spcPts val="0"/>
              </a:spcBef>
              <a:spcAft>
                <a:spcPts val="0"/>
              </a:spcAft>
              <a:buNone/>
            </a:pPr>
            <a:r>
              <a:rPr lang="en" u="sng">
                <a:solidFill>
                  <a:schemeClr val="hlink"/>
                </a:solidFill>
                <a:hlinkClick r:id="rId4"/>
              </a:rPr>
              <a:t>https://www.britannica.com/biography/Alexander-Calder</a:t>
            </a:r>
            <a:endParaRPr b="1">
              <a:solidFill>
                <a:srgbClr val="0C343D"/>
              </a:solidFill>
              <a:latin typeface="Indie Flower"/>
              <a:ea typeface="Indie Flower"/>
              <a:cs typeface="Indie Flower"/>
              <a:sym typeface="Indie Flower"/>
            </a:endParaRPr>
          </a:p>
          <a:p>
            <a:pPr indent="0" lvl="0" marL="0" rtl="0" algn="l">
              <a:spcBef>
                <a:spcPts val="0"/>
              </a:spcBef>
              <a:spcAft>
                <a:spcPts val="0"/>
              </a:spcAft>
              <a:buNone/>
            </a:pPr>
            <a:r>
              <a:rPr lang="en" u="sng">
                <a:solidFill>
                  <a:schemeClr val="hlink"/>
                </a:solidFill>
                <a:hlinkClick r:id="rId5"/>
              </a:rPr>
              <a:t>https://en.wikipedia.org/wiki/Alexander_Calder</a:t>
            </a:r>
            <a:endParaRPr b="1">
              <a:solidFill>
                <a:srgbClr val="0C343D"/>
              </a:solidFill>
              <a:latin typeface="Indie Flower"/>
              <a:ea typeface="Indie Flower"/>
              <a:cs typeface="Indie Flower"/>
              <a:sym typeface="Indie Flower"/>
            </a:endParaRPr>
          </a:p>
          <a:p>
            <a:pPr indent="0" lvl="0" marL="0" rtl="0" algn="l">
              <a:spcBef>
                <a:spcPts val="0"/>
              </a:spcBef>
              <a:spcAft>
                <a:spcPts val="0"/>
              </a:spcAft>
              <a:buNone/>
            </a:pPr>
            <a:r>
              <a:rPr lang="en" u="sng">
                <a:solidFill>
                  <a:schemeClr val="hlink"/>
                </a:solidFill>
                <a:hlinkClick r:id="rId6"/>
              </a:rPr>
              <a:t>https://www.guggenheim.org/artwork/artist/alexander-calder</a:t>
            </a:r>
            <a:endParaRPr b="1">
              <a:solidFill>
                <a:srgbClr val="0C343D"/>
              </a:solidFill>
              <a:latin typeface="Indie Flower"/>
              <a:ea typeface="Indie Flower"/>
              <a:cs typeface="Indie Flower"/>
              <a:sym typeface="Indie Flower"/>
            </a:endParaRPr>
          </a:p>
        </p:txBody>
      </p:sp>
      <p:sp>
        <p:nvSpPr>
          <p:cNvPr id="67" name="Google Shape;67;p14"/>
          <p:cNvSpPr/>
          <p:nvPr/>
        </p:nvSpPr>
        <p:spPr>
          <a:xfrm>
            <a:off x="5241608" y="3840111"/>
            <a:ext cx="294300" cy="462600"/>
          </a:xfrm>
          <a:prstGeom prst="downArrow">
            <a:avLst>
              <a:gd fmla="val 52384"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a:off x="5634025" y="3840100"/>
            <a:ext cx="294300" cy="462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a:off x="6026450" y="3840100"/>
            <a:ext cx="294300" cy="462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4"/>
          <p:cNvPicPr preferRelativeResize="0"/>
          <p:nvPr/>
        </p:nvPicPr>
        <p:blipFill>
          <a:blip r:embed="rId7">
            <a:alphaModFix/>
          </a:blip>
          <a:stretch>
            <a:fillRect/>
          </a:stretch>
        </p:blipFill>
        <p:spPr>
          <a:xfrm>
            <a:off x="2677050" y="82525"/>
            <a:ext cx="3727800" cy="4970400"/>
          </a:xfrm>
          <a:prstGeom prst="rect">
            <a:avLst/>
          </a:prstGeom>
          <a:noFill/>
          <a:ln>
            <a:noFill/>
          </a:ln>
        </p:spPr>
      </p:pic>
      <p:sp>
        <p:nvSpPr>
          <p:cNvPr id="71" name="Google Shape;71;p14"/>
          <p:cNvSpPr txBox="1"/>
          <p:nvPr/>
        </p:nvSpPr>
        <p:spPr>
          <a:xfrm>
            <a:off x="6755225" y="939000"/>
            <a:ext cx="1905900" cy="29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B5394"/>
                </a:solidFill>
                <a:latin typeface="Indie Flower"/>
                <a:ea typeface="Indie Flower"/>
                <a:cs typeface="Indie Flower"/>
                <a:sym typeface="Indie Flower"/>
              </a:rPr>
              <a:t>ALexander with wife and kids.</a:t>
            </a:r>
            <a:endParaRPr b="1" sz="2400">
              <a:solidFill>
                <a:srgbClr val="0B5394"/>
              </a:solidFill>
              <a:latin typeface="Indie Flower"/>
              <a:ea typeface="Indie Flower"/>
              <a:cs typeface="Indie Flower"/>
              <a:sym typeface="Indie Flower"/>
            </a:endParaRPr>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000"/>
                                        <p:tgtEl>
                                          <p:spTgt spid="6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000"/>
                                        <p:tgtEl>
                                          <p:spTgt spid="6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000"/>
                                        <p:tgtEl>
                                          <p:spTgt spid="6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1000"/>
                                        <p:tgtEl>
                                          <p:spTgt spid="6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1000"/>
                                        <p:tgtEl>
                                          <p:spTgt spid="6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1000"/>
                                        <p:tgtEl>
                                          <p:spTgt spid="6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1000"/>
                                        <p:tgtEl>
                                          <p:spTgt spid="6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1000"/>
                                        <p:tgtEl>
                                          <p:spTgt spid="6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600"/>
                                        <p:tgtEl>
                                          <p:spTgt spid="61">
                                            <p:txEl>
                                              <p:pRg end="0" st="0"/>
                                            </p:txEl>
                                          </p:spTgt>
                                        </p:tgtEl>
                                      </p:cBhvr>
                                    </p:animEffect>
                                    <p:set>
                                      <p:cBhvr>
                                        <p:cTn dur="1" fill="hold">
                                          <p:stCondLst>
                                            <p:cond delay="2600"/>
                                          </p:stCondLst>
                                        </p:cTn>
                                        <p:tgtEl>
                                          <p:spTgt spid="61">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600"/>
                                        <p:tgtEl>
                                          <p:spTgt spid="62"/>
                                        </p:tgtEl>
                                      </p:cBhvr>
                                    </p:animEffect>
                                    <p:set>
                                      <p:cBhvr>
                                        <p:cTn dur="1" fill="hold">
                                          <p:stCondLst>
                                            <p:cond delay="2600"/>
                                          </p:stCondLst>
                                        </p:cTn>
                                        <p:tgtEl>
                                          <p:spTgt spid="6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600"/>
                                        <p:tgtEl>
                                          <p:spTgt spid="63"/>
                                        </p:tgtEl>
                                      </p:cBhvr>
                                    </p:animEffect>
                                    <p:set>
                                      <p:cBhvr>
                                        <p:cTn dur="1" fill="hold">
                                          <p:stCondLst>
                                            <p:cond delay="2600"/>
                                          </p:stCondLst>
                                        </p:cTn>
                                        <p:tgtEl>
                                          <p:spTgt spid="6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600"/>
                                        <p:tgtEl>
                                          <p:spTgt spid="64"/>
                                        </p:tgtEl>
                                      </p:cBhvr>
                                    </p:animEffect>
                                    <p:set>
                                      <p:cBhvr>
                                        <p:cTn dur="1" fill="hold">
                                          <p:stCondLst>
                                            <p:cond delay="2600"/>
                                          </p:stCondLst>
                                        </p:cTn>
                                        <p:tgtEl>
                                          <p:spTgt spid="6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600"/>
                                        <p:tgtEl>
                                          <p:spTgt spid="65"/>
                                        </p:tgtEl>
                                      </p:cBhvr>
                                    </p:animEffect>
                                    <p:set>
                                      <p:cBhvr>
                                        <p:cTn dur="1" fill="hold">
                                          <p:stCondLst>
                                            <p:cond delay="2600"/>
                                          </p:stCondLst>
                                        </p:cTn>
                                        <p:tgtEl>
                                          <p:spTgt spid="6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600"/>
                                        <p:tgtEl>
                                          <p:spTgt spid="66"/>
                                        </p:tgtEl>
                                      </p:cBhvr>
                                    </p:animEffect>
                                    <p:set>
                                      <p:cBhvr>
                                        <p:cTn dur="1" fill="hold">
                                          <p:stCondLst>
                                            <p:cond delay="2600"/>
                                          </p:stCondLst>
                                        </p:cTn>
                                        <p:tgtEl>
                                          <p:spTgt spid="6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600"/>
                                        <p:tgtEl>
                                          <p:spTgt spid="67"/>
                                        </p:tgtEl>
                                      </p:cBhvr>
                                    </p:animEffect>
                                    <p:set>
                                      <p:cBhvr>
                                        <p:cTn dur="1" fill="hold">
                                          <p:stCondLst>
                                            <p:cond delay="2600"/>
                                          </p:stCondLst>
                                        </p:cTn>
                                        <p:tgtEl>
                                          <p:spTgt spid="6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3100"/>
                                        <p:tgtEl>
                                          <p:spTgt spid="68"/>
                                        </p:tgtEl>
                                      </p:cBhvr>
                                    </p:animEffect>
                                    <p:set>
                                      <p:cBhvr>
                                        <p:cTn dur="1" fill="hold">
                                          <p:stCondLst>
                                            <p:cond delay="3100"/>
                                          </p:stCondLst>
                                        </p:cTn>
                                        <p:tgtEl>
                                          <p:spTgt spid="6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600"/>
                                        <p:tgtEl>
                                          <p:spTgt spid="69"/>
                                        </p:tgtEl>
                                      </p:cBhvr>
                                    </p:animEffect>
                                    <p:set>
                                      <p:cBhvr>
                                        <p:cTn dur="1" fill="hold">
                                          <p:stCondLst>
                                            <p:cond delay="2600"/>
                                          </p:stCondLst>
                                        </p:cTn>
                                        <p:tgtEl>
                                          <p:spTgt spid="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1000"/>
                                        <p:tgtEl>
                                          <p:spTgt spid="70"/>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0"/>
                                        </p:tgtEl>
                                      </p:cBhvr>
                                    </p:animEffect>
                                    <p:set>
                                      <p:cBhvr>
                                        <p:cTn dur="1" fill="hold">
                                          <p:stCondLst>
                                            <p:cond delay="1000"/>
                                          </p:stCondLst>
                                        </p:cTn>
                                        <p:tgtEl>
                                          <p:spTgt spid="7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71"/>
                                        </p:tgtEl>
                                      </p:cBhvr>
                                    </p:animEffect>
                                    <p:set>
                                      <p:cBhvr>
                                        <p:cTn dur="1" fill="hold">
                                          <p:stCondLst>
                                            <p:cond delay="1000"/>
                                          </p:stCondLst>
                                        </p:cTn>
                                        <p:tgtEl>
                                          <p:spTgt spid="7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5"/>
          <p:cNvSpPr txBox="1"/>
          <p:nvPr>
            <p:ph type="title"/>
          </p:nvPr>
        </p:nvSpPr>
        <p:spPr>
          <a:xfrm>
            <a:off x="7345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C1130"/>
                </a:solidFill>
                <a:latin typeface="Dancing Script"/>
                <a:ea typeface="Dancing Script"/>
                <a:cs typeface="Dancing Script"/>
                <a:sym typeface="Dancing Script"/>
              </a:rPr>
              <a:t>Later Life to Alexander Calder</a:t>
            </a:r>
            <a:endParaRPr sz="3600">
              <a:solidFill>
                <a:srgbClr val="4C1130"/>
              </a:solidFill>
              <a:latin typeface="Dancing Script"/>
              <a:ea typeface="Dancing Script"/>
              <a:cs typeface="Dancing Script"/>
              <a:sym typeface="Dancing Script"/>
            </a:endParaRPr>
          </a:p>
        </p:txBody>
      </p:sp>
      <p:sp>
        <p:nvSpPr>
          <p:cNvPr id="77" name="Google Shape;77;p15"/>
          <p:cNvSpPr txBox="1"/>
          <p:nvPr>
            <p:ph idx="1" type="body"/>
          </p:nvPr>
        </p:nvSpPr>
        <p:spPr>
          <a:xfrm>
            <a:off x="0" y="572700"/>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741B47"/>
              </a:buClr>
              <a:buSzPts val="2000"/>
              <a:buFont typeface="Indie Flower"/>
              <a:buChar char="★"/>
            </a:pPr>
            <a:r>
              <a:rPr b="1" lang="en" sz="2000">
                <a:solidFill>
                  <a:srgbClr val="741B47"/>
                </a:solidFill>
                <a:latin typeface="Indie Flower"/>
                <a:ea typeface="Indie Flower"/>
                <a:cs typeface="Indie Flower"/>
                <a:sym typeface="Indie Flower"/>
              </a:rPr>
              <a:t>Sandy at first didn’t go into the family </a:t>
            </a:r>
            <a:r>
              <a:rPr b="1" lang="en" sz="2000">
                <a:solidFill>
                  <a:srgbClr val="741B47"/>
                </a:solidFill>
                <a:latin typeface="Indie Flower"/>
                <a:ea typeface="Indie Flower"/>
                <a:cs typeface="Indie Flower"/>
                <a:sym typeface="Indie Flower"/>
              </a:rPr>
              <a:t>business</a:t>
            </a:r>
            <a:r>
              <a:rPr b="1" lang="en" sz="2000">
                <a:solidFill>
                  <a:srgbClr val="741B47"/>
                </a:solidFill>
                <a:latin typeface="Indie Flower"/>
                <a:ea typeface="Indie Flower"/>
                <a:cs typeface="Indie Flower"/>
                <a:sym typeface="Indie Flower"/>
              </a:rPr>
              <a:t>, which is art. Instead he got a degree in mechanical engineering.</a:t>
            </a:r>
            <a:endParaRPr b="1" sz="2000">
              <a:solidFill>
                <a:srgbClr val="741B47"/>
              </a:solidFill>
              <a:latin typeface="Indie Flower"/>
              <a:ea typeface="Indie Flower"/>
              <a:cs typeface="Indie Flower"/>
              <a:sym typeface="Indie Flower"/>
            </a:endParaRPr>
          </a:p>
          <a:p>
            <a:pPr indent="-355600" lvl="0" marL="457200" rtl="0" algn="l">
              <a:spcBef>
                <a:spcPts val="0"/>
              </a:spcBef>
              <a:spcAft>
                <a:spcPts val="0"/>
              </a:spcAft>
              <a:buClr>
                <a:srgbClr val="741B47"/>
              </a:buClr>
              <a:buSzPts val="2000"/>
              <a:buFont typeface="Indie Flower"/>
              <a:buChar char="★"/>
            </a:pPr>
            <a:r>
              <a:rPr b="1" lang="en" sz="2000">
                <a:solidFill>
                  <a:srgbClr val="741B47"/>
                </a:solidFill>
                <a:latin typeface="Indie Flower"/>
                <a:ea typeface="Indie Flower"/>
                <a:cs typeface="Indie Flower"/>
                <a:sym typeface="Indie Flower"/>
              </a:rPr>
              <a:t>Eventually in 1923 he went to study art and become an artist. </a:t>
            </a:r>
            <a:endParaRPr b="1" sz="2000">
              <a:solidFill>
                <a:srgbClr val="741B47"/>
              </a:solidFill>
              <a:latin typeface="Indie Flower"/>
              <a:ea typeface="Indie Flower"/>
              <a:cs typeface="Indie Flower"/>
              <a:sym typeface="Indie Flower"/>
            </a:endParaRPr>
          </a:p>
          <a:p>
            <a:pPr indent="-355600" lvl="0" marL="457200" rtl="0" algn="l">
              <a:spcBef>
                <a:spcPts val="0"/>
              </a:spcBef>
              <a:spcAft>
                <a:spcPts val="0"/>
              </a:spcAft>
              <a:buClr>
                <a:srgbClr val="741B47"/>
              </a:buClr>
              <a:buSzPts val="2000"/>
              <a:buFont typeface="Indie Flower"/>
              <a:buChar char="★"/>
            </a:pPr>
            <a:r>
              <a:rPr b="1" lang="en" sz="2000">
                <a:solidFill>
                  <a:srgbClr val="741B47"/>
                </a:solidFill>
                <a:latin typeface="Indie Flower"/>
                <a:ea typeface="Indie Flower"/>
                <a:cs typeface="Indie Flower"/>
                <a:sym typeface="Indie Flower"/>
              </a:rPr>
              <a:t>In 1926, Sandy published his first how to draw book. It was on how to draw animals. </a:t>
            </a:r>
            <a:endParaRPr b="1" sz="2000">
              <a:solidFill>
                <a:srgbClr val="741B47"/>
              </a:solidFill>
              <a:latin typeface="Indie Flower"/>
              <a:ea typeface="Indie Flower"/>
              <a:cs typeface="Indie Flower"/>
              <a:sym typeface="Indie Flower"/>
            </a:endParaRPr>
          </a:p>
          <a:p>
            <a:pPr indent="-355600" lvl="0" marL="457200" rtl="0" algn="l">
              <a:spcBef>
                <a:spcPts val="0"/>
              </a:spcBef>
              <a:spcAft>
                <a:spcPts val="0"/>
              </a:spcAft>
              <a:buClr>
                <a:srgbClr val="741B47"/>
              </a:buClr>
              <a:buSzPts val="2000"/>
              <a:buFont typeface="Indie Flower"/>
              <a:buChar char="★"/>
            </a:pPr>
            <a:r>
              <a:rPr b="1" lang="en" sz="2000">
                <a:solidFill>
                  <a:srgbClr val="741B47"/>
                </a:solidFill>
                <a:latin typeface="Indie Flower"/>
                <a:ea typeface="Indie Flower"/>
                <a:cs typeface="Indie Flower"/>
                <a:sym typeface="Indie Flower"/>
              </a:rPr>
              <a:t>Also in 1926 he went to England and Paris he stayed there until 1933. He did go back to the US many times though. </a:t>
            </a:r>
            <a:endParaRPr b="1" sz="2000">
              <a:solidFill>
                <a:srgbClr val="741B47"/>
              </a:solidFill>
              <a:latin typeface="Indie Flower"/>
              <a:ea typeface="Indie Flower"/>
              <a:cs typeface="Indie Flower"/>
              <a:sym typeface="Indie Flower"/>
            </a:endParaRPr>
          </a:p>
          <a:p>
            <a:pPr indent="-355600" lvl="0" marL="457200" rtl="0" algn="l">
              <a:spcBef>
                <a:spcPts val="0"/>
              </a:spcBef>
              <a:spcAft>
                <a:spcPts val="0"/>
              </a:spcAft>
              <a:buClr>
                <a:srgbClr val="741B47"/>
              </a:buClr>
              <a:buSzPts val="2000"/>
              <a:buFont typeface="Indie Flower"/>
              <a:buChar char="★"/>
            </a:pPr>
            <a:r>
              <a:rPr b="1" lang="en" sz="2000">
                <a:solidFill>
                  <a:srgbClr val="741B47"/>
                </a:solidFill>
                <a:latin typeface="Indie Flower"/>
                <a:ea typeface="Indie Flower"/>
                <a:cs typeface="Indie Flower"/>
                <a:sym typeface="Indie Flower"/>
              </a:rPr>
              <a:t>While there he created a lot of </a:t>
            </a:r>
            <a:r>
              <a:rPr b="1" lang="en" sz="2000">
                <a:solidFill>
                  <a:srgbClr val="741B47"/>
                </a:solidFill>
                <a:latin typeface="Indie Flower"/>
                <a:ea typeface="Indie Flower"/>
                <a:cs typeface="Indie Flower"/>
                <a:sym typeface="Indie Flower"/>
              </a:rPr>
              <a:t>pieces</a:t>
            </a:r>
            <a:r>
              <a:rPr b="1" lang="en" sz="2000">
                <a:solidFill>
                  <a:srgbClr val="741B47"/>
                </a:solidFill>
                <a:latin typeface="Indie Flower"/>
                <a:ea typeface="Indie Flower"/>
                <a:cs typeface="Indie Flower"/>
                <a:sym typeface="Indie Flower"/>
              </a:rPr>
              <a:t> of art, he also did his own show called Cirque Calder. </a:t>
            </a:r>
            <a:endParaRPr b="1" sz="2000">
              <a:solidFill>
                <a:srgbClr val="741B47"/>
              </a:solidFill>
              <a:latin typeface="Indie Flower"/>
              <a:ea typeface="Indie Flower"/>
              <a:cs typeface="Indie Flower"/>
              <a:sym typeface="Indie Flower"/>
            </a:endParaRPr>
          </a:p>
          <a:p>
            <a:pPr indent="-355600" lvl="0" marL="457200" rtl="0" algn="l">
              <a:spcBef>
                <a:spcPts val="0"/>
              </a:spcBef>
              <a:spcAft>
                <a:spcPts val="0"/>
              </a:spcAft>
              <a:buClr>
                <a:srgbClr val="741B47"/>
              </a:buClr>
              <a:buSzPts val="2000"/>
              <a:buFont typeface="Indie Flower"/>
              <a:buChar char="★"/>
            </a:pPr>
            <a:r>
              <a:rPr b="1" lang="en" sz="2000">
                <a:solidFill>
                  <a:srgbClr val="741B47"/>
                </a:solidFill>
                <a:latin typeface="Indie Flower"/>
                <a:ea typeface="Indie Flower"/>
                <a:cs typeface="Indie Flower"/>
                <a:sym typeface="Indie Flower"/>
              </a:rPr>
              <a:t>In 1931, Sandy married Louisa James, they had two kids and moved to New York in 1933. </a:t>
            </a:r>
            <a:endParaRPr b="1" sz="2000">
              <a:solidFill>
                <a:srgbClr val="741B47"/>
              </a:solidFill>
              <a:latin typeface="Indie Flower"/>
              <a:ea typeface="Indie Flower"/>
              <a:cs typeface="Indie Flower"/>
              <a:sym typeface="Indie Flower"/>
            </a:endParaRPr>
          </a:p>
          <a:p>
            <a:pPr indent="-355600" lvl="0" marL="457200" rtl="0" algn="l">
              <a:spcBef>
                <a:spcPts val="0"/>
              </a:spcBef>
              <a:spcAft>
                <a:spcPts val="0"/>
              </a:spcAft>
              <a:buClr>
                <a:srgbClr val="741B47"/>
              </a:buClr>
              <a:buSzPts val="2000"/>
              <a:buFont typeface="Indie Flower"/>
              <a:buChar char="★"/>
            </a:pPr>
            <a:r>
              <a:rPr b="1" lang="en" sz="2000">
                <a:solidFill>
                  <a:srgbClr val="741B47"/>
                </a:solidFill>
                <a:latin typeface="Indie Flower"/>
                <a:ea typeface="Indie Flower"/>
                <a:cs typeface="Indie Flower"/>
                <a:sym typeface="Indie Flower"/>
              </a:rPr>
              <a:t>Then he died November 11, 1976 at 78 years old.</a:t>
            </a:r>
            <a:endParaRPr b="1" sz="2000">
              <a:solidFill>
                <a:srgbClr val="741B47"/>
              </a:solidFill>
              <a:latin typeface="Indie Flower"/>
              <a:ea typeface="Indie Flower"/>
              <a:cs typeface="Indie Flower"/>
              <a:sym typeface="Indie Flower"/>
            </a:endParaRPr>
          </a:p>
        </p:txBody>
      </p:sp>
      <p:sp>
        <p:nvSpPr>
          <p:cNvPr id="78" name="Google Shape;78;p15"/>
          <p:cNvSpPr txBox="1"/>
          <p:nvPr/>
        </p:nvSpPr>
        <p:spPr>
          <a:xfrm>
            <a:off x="1450350" y="1457550"/>
            <a:ext cx="5619900" cy="18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rgbClr val="0C343D"/>
                </a:solidFill>
                <a:latin typeface="Indie Flower"/>
                <a:ea typeface="Indie Flower"/>
                <a:cs typeface="Indie Flower"/>
                <a:sym typeface="Indie Flower"/>
              </a:rPr>
              <a:t>Here is the site I used for this slide:</a:t>
            </a:r>
            <a:endParaRPr/>
          </a:p>
        </p:txBody>
      </p:sp>
      <p:sp>
        <p:nvSpPr>
          <p:cNvPr id="79" name="Google Shape;79;p15"/>
          <p:cNvSpPr txBox="1"/>
          <p:nvPr/>
        </p:nvSpPr>
        <p:spPr>
          <a:xfrm>
            <a:off x="1598650" y="1831600"/>
            <a:ext cx="40074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https://www.britannica.com/biography/Alexander-Calder/Mobiles-and-stabiles</a:t>
            </a:r>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p:tgtEl>
                                          <p:spTgt spid="7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p:tgtEl>
                                          <p:spTgt spid="7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6"/>
                                        </p:tgtEl>
                                      </p:cBhvr>
                                    </p:animEffect>
                                    <p:set>
                                      <p:cBhvr>
                                        <p:cTn dur="1" fill="hold">
                                          <p:stCondLst>
                                            <p:cond delay="1000"/>
                                          </p:stCondLst>
                                        </p:cTn>
                                        <p:tgtEl>
                                          <p:spTgt spid="7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77"/>
                                        </p:tgtEl>
                                      </p:cBhvr>
                                    </p:animEffect>
                                    <p:set>
                                      <p:cBhvr>
                                        <p:cTn dur="1" fill="hold">
                                          <p:stCondLst>
                                            <p:cond delay="1000"/>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6" name="Google Shape;86;p16"/>
          <p:cNvPicPr preferRelativeResize="0"/>
          <p:nvPr/>
        </p:nvPicPr>
        <p:blipFill>
          <a:blip r:embed="rId4">
            <a:alphaModFix/>
          </a:blip>
          <a:stretch>
            <a:fillRect/>
          </a:stretch>
        </p:blipFill>
        <p:spPr>
          <a:xfrm>
            <a:off x="223875" y="414325"/>
            <a:ext cx="5753100" cy="4314825"/>
          </a:xfrm>
          <a:prstGeom prst="rect">
            <a:avLst/>
          </a:prstGeom>
          <a:noFill/>
          <a:ln>
            <a:noFill/>
          </a:ln>
        </p:spPr>
      </p:pic>
      <p:sp>
        <p:nvSpPr>
          <p:cNvPr id="87" name="Google Shape;87;p16"/>
          <p:cNvSpPr txBox="1"/>
          <p:nvPr/>
        </p:nvSpPr>
        <p:spPr>
          <a:xfrm>
            <a:off x="6082500" y="445025"/>
            <a:ext cx="2749800" cy="37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73763"/>
                </a:solidFill>
                <a:latin typeface="Indie Flower"/>
                <a:ea typeface="Indie Flower"/>
                <a:cs typeface="Indie Flower"/>
                <a:sym typeface="Indie Flower"/>
              </a:rPr>
              <a:t>Flying Dragon </a:t>
            </a:r>
            <a:endParaRPr b="1" sz="2400">
              <a:solidFill>
                <a:srgbClr val="073763"/>
              </a:solidFill>
              <a:latin typeface="Indie Flower"/>
              <a:ea typeface="Indie Flower"/>
              <a:cs typeface="Indie Flower"/>
              <a:sym typeface="Indie Flower"/>
            </a:endParaRPr>
          </a:p>
          <a:p>
            <a:pPr indent="0" lvl="0" marL="0" rtl="0" algn="l">
              <a:spcBef>
                <a:spcPts val="0"/>
              </a:spcBef>
              <a:spcAft>
                <a:spcPts val="0"/>
              </a:spcAft>
              <a:buNone/>
            </a:pPr>
            <a:r>
              <a:rPr b="1" lang="en" sz="2400">
                <a:solidFill>
                  <a:srgbClr val="073763"/>
                </a:solidFill>
                <a:latin typeface="Indie Flower"/>
                <a:ea typeface="Indie Flower"/>
                <a:cs typeface="Indie Flower"/>
                <a:sym typeface="Indie Flower"/>
              </a:rPr>
              <a:t>Sculpture made by Alexander Calder. He made this in 1975. The Flying Dragon was made out of steel. </a:t>
            </a:r>
            <a:endParaRPr b="1" sz="2400">
              <a:solidFill>
                <a:srgbClr val="073763"/>
              </a:solidFill>
              <a:latin typeface="Indie Flower"/>
              <a:ea typeface="Indie Flower"/>
              <a:cs typeface="Indie Flower"/>
              <a:sym typeface="Indie Flower"/>
            </a:endParaRPr>
          </a:p>
        </p:txBody>
      </p:sp>
      <p:sp>
        <p:nvSpPr>
          <p:cNvPr id="88" name="Google Shape;88;p16"/>
          <p:cNvSpPr txBox="1"/>
          <p:nvPr/>
        </p:nvSpPr>
        <p:spPr>
          <a:xfrm>
            <a:off x="5976975" y="3771725"/>
            <a:ext cx="3167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5"/>
              </a:rPr>
              <a:t>https://en.wikipedia.org/wiki/Flying_Dragon_(Calder)</a:t>
            </a:r>
            <a:endParaRPr/>
          </a:p>
        </p:txBody>
      </p:sp>
      <p:sp>
        <p:nvSpPr>
          <p:cNvPr id="89" name="Google Shape;89;p16"/>
          <p:cNvSpPr txBox="1"/>
          <p:nvPr/>
        </p:nvSpPr>
        <p:spPr>
          <a:xfrm>
            <a:off x="5976975" y="4209775"/>
            <a:ext cx="3167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6"/>
              </a:rPr>
              <a:t>https://www.revolvy.com/page/Flying-Dragon-%</a:t>
            </a:r>
            <a:r>
              <a:rPr lang="en" u="sng">
                <a:solidFill>
                  <a:schemeClr val="hlink"/>
                </a:solidFill>
                <a:hlinkClick r:id="rId7"/>
              </a:rPr>
              <a:t>28 Calder</a:t>
            </a:r>
            <a:r>
              <a:rPr lang="en" u="sng">
                <a:solidFill>
                  <a:schemeClr val="hlink"/>
                </a:solidFill>
                <a:hlinkClick r:id="rId8"/>
              </a:rPr>
              <a:t>%29</a:t>
            </a:r>
            <a:endParaRPr/>
          </a:p>
        </p:txBody>
      </p:sp>
      <p:sp>
        <p:nvSpPr>
          <p:cNvPr id="90" name="Google Shape;90;p16"/>
          <p:cNvSpPr txBox="1"/>
          <p:nvPr/>
        </p:nvSpPr>
        <p:spPr>
          <a:xfrm>
            <a:off x="6081975" y="3399500"/>
            <a:ext cx="29571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1C4587"/>
                </a:solidFill>
                <a:latin typeface="Indie Flower"/>
                <a:ea typeface="Indie Flower"/>
                <a:cs typeface="Indie Flower"/>
                <a:sym typeface="Indie Flower"/>
              </a:rPr>
              <a:t>Sites Used:</a:t>
            </a:r>
            <a:endParaRPr b="1" sz="2000">
              <a:solidFill>
                <a:srgbClr val="1C4587"/>
              </a:solidFill>
              <a:latin typeface="Indie Flower"/>
              <a:ea typeface="Indie Flower"/>
              <a:cs typeface="Indie Flower"/>
              <a:sym typeface="Indie Flower"/>
            </a:endParaRPr>
          </a:p>
        </p:txBody>
      </p:sp>
      <p:sp>
        <p:nvSpPr>
          <p:cNvPr id="91" name="Google Shape;91;p16"/>
          <p:cNvSpPr/>
          <p:nvPr/>
        </p:nvSpPr>
        <p:spPr>
          <a:xfrm>
            <a:off x="7455975" y="3531775"/>
            <a:ext cx="182100" cy="2400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p:nvPr/>
        </p:nvSpPr>
        <p:spPr>
          <a:xfrm>
            <a:off x="7708225" y="3531775"/>
            <a:ext cx="182100" cy="2400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p:nvPr/>
        </p:nvSpPr>
        <p:spPr>
          <a:xfrm>
            <a:off x="7960475" y="3531775"/>
            <a:ext cx="182100" cy="2400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1000"/>
                                        <p:tgtEl>
                                          <p:spTgt spid="8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1000"/>
                                        <p:tgtEl>
                                          <p:spTgt spid="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0">
                                            <p:txEl>
                                              <p:pRg end="0" st="0"/>
                                            </p:txEl>
                                          </p:spTgt>
                                        </p:tgtEl>
                                        <p:attrNameLst>
                                          <p:attrName>style.visibility</p:attrName>
                                        </p:attrNameLst>
                                      </p:cBhvr>
                                      <p:to>
                                        <p:strVal val="visible"/>
                                      </p:to>
                                    </p:set>
                                    <p:anim calcmode="lin" valueType="num">
                                      <p:cBhvr additive="base">
                                        <p:cTn dur="1000"/>
                                        <p:tgtEl>
                                          <p:spTgt spid="90">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000"/>
                                        <p:tgtEl>
                                          <p:spTgt spid="9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2500"/>
                                        <p:tgtEl>
                                          <p:spTgt spid="9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1000"/>
                                        <p:tgtEl>
                                          <p:spTgt spid="9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24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23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6"/>
                                        </p:tgtEl>
                                      </p:cBhvr>
                                    </p:animEffect>
                                    <p:set>
                                      <p:cBhvr>
                                        <p:cTn dur="1" fill="hold">
                                          <p:stCondLst>
                                            <p:cond delay="1000"/>
                                          </p:stCondLst>
                                        </p:cTn>
                                        <p:tgtEl>
                                          <p:spTgt spid="86"/>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87"/>
                                        </p:tgtEl>
                                      </p:cBhvr>
                                    </p:animEffect>
                                    <p:set>
                                      <p:cBhvr>
                                        <p:cTn dur="1" fill="hold">
                                          <p:stCondLst>
                                            <p:cond delay="1000"/>
                                          </p:stCondLst>
                                        </p:cTn>
                                        <p:tgtEl>
                                          <p:spTgt spid="87"/>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1000"/>
                                        <p:tgtEl>
                                          <p:spTgt spid="90"/>
                                        </p:tgtEl>
                                      </p:cBhvr>
                                    </p:animEffect>
                                    <p:set>
                                      <p:cBhvr>
                                        <p:cTn dur="1" fill="hold">
                                          <p:stCondLst>
                                            <p:cond delay="1000"/>
                                          </p:stCondLst>
                                        </p:cTn>
                                        <p:tgtEl>
                                          <p:spTgt spid="9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1"/>
                                        </p:tgtEl>
                                      </p:cBhvr>
                                    </p:animEffect>
                                    <p:set>
                                      <p:cBhvr>
                                        <p:cTn dur="1" fill="hold">
                                          <p:stCondLst>
                                            <p:cond delay="1000"/>
                                          </p:stCondLst>
                                        </p:cTn>
                                        <p:tgtEl>
                                          <p:spTgt spid="9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2"/>
                                        </p:tgtEl>
                                      </p:cBhvr>
                                    </p:animEffect>
                                    <p:set>
                                      <p:cBhvr>
                                        <p:cTn dur="1" fill="hold">
                                          <p:stCondLst>
                                            <p:cond delay="1000"/>
                                          </p:stCondLst>
                                        </p:cTn>
                                        <p:tgtEl>
                                          <p:spTgt spid="9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3"/>
                                        </p:tgtEl>
                                      </p:cBhvr>
                                    </p:animEffect>
                                    <p:set>
                                      <p:cBhvr>
                                        <p:cTn dur="1" fill="hold">
                                          <p:stCondLst>
                                            <p:cond delay="1000"/>
                                          </p:stCondLst>
                                        </p:cTn>
                                        <p:tgtEl>
                                          <p:spTgt spid="93"/>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0"/>
                                  </p:stCondLst>
                                  <p:childTnLst>
                                    <p:animEffect filter="fade" transition="out">
                                      <p:cBhvr>
                                        <p:cTn dur="1000"/>
                                        <p:tgtEl>
                                          <p:spTgt spid="88"/>
                                        </p:tgtEl>
                                      </p:cBhvr>
                                    </p:animEffect>
                                    <p:set>
                                      <p:cBhvr>
                                        <p:cTn dur="1" fill="hold">
                                          <p:stCondLst>
                                            <p:cond delay="1000"/>
                                          </p:stCondLst>
                                        </p:cTn>
                                        <p:tgtEl>
                                          <p:spTgt spid="8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9"/>
                                        </p:tgtEl>
                                      </p:cBhvr>
                                    </p:animEffect>
                                    <p:set>
                                      <p:cBhvr>
                                        <p:cTn dur="1" fill="hold">
                                          <p:stCondLst>
                                            <p:cond delay="1000"/>
                                          </p:stCondLst>
                                        </p:cTn>
                                        <p:tgtEl>
                                          <p:spTgt spid="8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0" name="Google Shape;100;p17"/>
          <p:cNvPicPr preferRelativeResize="0"/>
          <p:nvPr/>
        </p:nvPicPr>
        <p:blipFill>
          <a:blip r:embed="rId4">
            <a:alphaModFix/>
          </a:blip>
          <a:stretch>
            <a:fillRect/>
          </a:stretch>
        </p:blipFill>
        <p:spPr>
          <a:xfrm>
            <a:off x="125550" y="112125"/>
            <a:ext cx="6041050" cy="3349575"/>
          </a:xfrm>
          <a:prstGeom prst="rect">
            <a:avLst/>
          </a:prstGeom>
          <a:noFill/>
          <a:ln>
            <a:noFill/>
          </a:ln>
        </p:spPr>
      </p:pic>
      <p:sp>
        <p:nvSpPr>
          <p:cNvPr id="101" name="Google Shape;101;p17"/>
          <p:cNvSpPr txBox="1"/>
          <p:nvPr/>
        </p:nvSpPr>
        <p:spPr>
          <a:xfrm>
            <a:off x="58800" y="3461700"/>
            <a:ext cx="8773500" cy="144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20124D"/>
                </a:solidFill>
                <a:latin typeface="Indie Flower"/>
                <a:ea typeface="Indie Flower"/>
                <a:cs typeface="Indie Flower"/>
                <a:sym typeface="Indie Flower"/>
              </a:rPr>
              <a:t>Finny Fish</a:t>
            </a:r>
            <a:endParaRPr b="1" sz="2400">
              <a:solidFill>
                <a:srgbClr val="20124D"/>
              </a:solidFill>
              <a:latin typeface="Indie Flower"/>
              <a:ea typeface="Indie Flower"/>
              <a:cs typeface="Indie Flower"/>
              <a:sym typeface="Indie Flower"/>
            </a:endParaRPr>
          </a:p>
          <a:p>
            <a:pPr indent="0" lvl="0" marL="0" rtl="0" algn="l">
              <a:spcBef>
                <a:spcPts val="0"/>
              </a:spcBef>
              <a:spcAft>
                <a:spcPts val="0"/>
              </a:spcAft>
              <a:buNone/>
            </a:pPr>
            <a:r>
              <a:rPr b="1" lang="en" sz="2400">
                <a:solidFill>
                  <a:srgbClr val="20124D"/>
                </a:solidFill>
                <a:latin typeface="Indie Flower"/>
                <a:ea typeface="Indie Flower"/>
                <a:cs typeface="Indie Flower"/>
                <a:sym typeface="Indie Flower"/>
              </a:rPr>
              <a:t>This is a mobile made by Alexander Calder. He made this one in 1948. This was made out of steel rods, steel wire, glass, and random objects. </a:t>
            </a:r>
            <a:endParaRPr b="1" sz="2400">
              <a:solidFill>
                <a:srgbClr val="20124D"/>
              </a:solidFill>
              <a:latin typeface="Indie Flower"/>
              <a:ea typeface="Indie Flower"/>
              <a:cs typeface="Indie Flower"/>
              <a:sym typeface="Indie Flower"/>
            </a:endParaRPr>
          </a:p>
        </p:txBody>
      </p:sp>
      <p:sp>
        <p:nvSpPr>
          <p:cNvPr id="102" name="Google Shape;102;p17"/>
          <p:cNvSpPr txBox="1"/>
          <p:nvPr/>
        </p:nvSpPr>
        <p:spPr>
          <a:xfrm>
            <a:off x="6292225" y="574600"/>
            <a:ext cx="2214300" cy="242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73763"/>
                </a:solidFill>
                <a:latin typeface="Indie Flower"/>
                <a:ea typeface="Indie Flower"/>
                <a:cs typeface="Indie Flower"/>
                <a:sym typeface="Indie Flower"/>
              </a:rPr>
              <a:t>Sites Used: </a:t>
            </a:r>
            <a:endParaRPr b="1" sz="2000">
              <a:solidFill>
                <a:srgbClr val="073763"/>
              </a:solidFill>
              <a:latin typeface="Indie Flower"/>
              <a:ea typeface="Indie Flower"/>
              <a:cs typeface="Indie Flower"/>
              <a:sym typeface="Indie Flower"/>
            </a:endParaRPr>
          </a:p>
          <a:p>
            <a:pPr indent="0" lvl="0" marL="0" rtl="0" algn="l">
              <a:spcBef>
                <a:spcPts val="0"/>
              </a:spcBef>
              <a:spcAft>
                <a:spcPts val="0"/>
              </a:spcAft>
              <a:buNone/>
            </a:pPr>
            <a:r>
              <a:t/>
            </a:r>
            <a:endParaRPr b="1" sz="2000">
              <a:solidFill>
                <a:srgbClr val="073763"/>
              </a:solidFill>
              <a:latin typeface="Indie Flower"/>
              <a:ea typeface="Indie Flower"/>
              <a:cs typeface="Indie Flower"/>
              <a:sym typeface="Indie Flower"/>
            </a:endParaRPr>
          </a:p>
        </p:txBody>
      </p:sp>
      <p:sp>
        <p:nvSpPr>
          <p:cNvPr id="103" name="Google Shape;103;p17"/>
          <p:cNvSpPr txBox="1"/>
          <p:nvPr/>
        </p:nvSpPr>
        <p:spPr>
          <a:xfrm>
            <a:off x="6292225" y="906625"/>
            <a:ext cx="25797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5"/>
              </a:rPr>
              <a:t>https://www.nga.gov/collection/art-object-page.92734.html</a:t>
            </a:r>
            <a:endParaRPr/>
          </a:p>
        </p:txBody>
      </p:sp>
      <p:sp>
        <p:nvSpPr>
          <p:cNvPr id="104" name="Google Shape;104;p17"/>
          <p:cNvSpPr/>
          <p:nvPr/>
        </p:nvSpPr>
        <p:spPr>
          <a:xfrm>
            <a:off x="7694225" y="700750"/>
            <a:ext cx="294300" cy="3171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p:nvPr/>
        </p:nvSpPr>
        <p:spPr>
          <a:xfrm>
            <a:off x="7988525" y="700750"/>
            <a:ext cx="294300" cy="3171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p:nvPr/>
        </p:nvSpPr>
        <p:spPr>
          <a:xfrm>
            <a:off x="8282825" y="700750"/>
            <a:ext cx="294300" cy="3171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1000"/>
                                        <p:tgtEl>
                                          <p:spTgt spid="100"/>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1000"/>
                                        <p:tgtEl>
                                          <p:spTgt spid="101"/>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000"/>
                                        <p:tgtEl>
                                          <p:spTgt spid="10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1000"/>
                                        <p:tgtEl>
                                          <p:spTgt spid="10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1000"/>
                                        <p:tgtEl>
                                          <p:spTgt spid="106"/>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2">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1000"/>
                                        <p:tgtEl>
                                          <p:spTgt spid="10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00"/>
                                        </p:tgtEl>
                                      </p:cBhvr>
                                    </p:animEffect>
                                    <p:set>
                                      <p:cBhvr>
                                        <p:cTn dur="1" fill="hold">
                                          <p:stCondLst>
                                            <p:cond delay="1000"/>
                                          </p:stCondLst>
                                        </p:cTn>
                                        <p:tgtEl>
                                          <p:spTgt spid="10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01"/>
                                        </p:tgtEl>
                                      </p:cBhvr>
                                    </p:animEffect>
                                    <p:set>
                                      <p:cBhvr>
                                        <p:cTn dur="1" fill="hold">
                                          <p:stCondLst>
                                            <p:cond delay="1000"/>
                                          </p:stCondLst>
                                        </p:cTn>
                                        <p:tgtEl>
                                          <p:spTgt spid="10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500"/>
                                        <p:tgtEl>
                                          <p:spTgt spid="102"/>
                                        </p:tgtEl>
                                      </p:cBhvr>
                                    </p:animEffect>
                                    <p:set>
                                      <p:cBhvr>
                                        <p:cTn dur="1" fill="hold">
                                          <p:stCondLst>
                                            <p:cond delay="1500"/>
                                          </p:stCondLst>
                                        </p:cTn>
                                        <p:tgtEl>
                                          <p:spTgt spid="10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04"/>
                                        </p:tgtEl>
                                      </p:cBhvr>
                                    </p:animEffect>
                                    <p:set>
                                      <p:cBhvr>
                                        <p:cTn dur="1" fill="hold">
                                          <p:stCondLst>
                                            <p:cond delay="1000"/>
                                          </p:stCondLst>
                                        </p:cTn>
                                        <p:tgtEl>
                                          <p:spTgt spid="10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05"/>
                                        </p:tgtEl>
                                      </p:cBhvr>
                                    </p:animEffect>
                                    <p:set>
                                      <p:cBhvr>
                                        <p:cTn dur="1" fill="hold">
                                          <p:stCondLst>
                                            <p:cond delay="1000"/>
                                          </p:stCondLst>
                                        </p:cTn>
                                        <p:tgtEl>
                                          <p:spTgt spid="10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06"/>
                                        </p:tgtEl>
                                      </p:cBhvr>
                                    </p:animEffect>
                                    <p:set>
                                      <p:cBhvr>
                                        <p:cTn dur="1" fill="hold">
                                          <p:stCondLst>
                                            <p:cond delay="1000"/>
                                          </p:stCondLst>
                                        </p:cTn>
                                        <p:tgtEl>
                                          <p:spTgt spid="10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03"/>
                                        </p:tgtEl>
                                      </p:cBhvr>
                                    </p:animEffect>
                                    <p:set>
                                      <p:cBhvr>
                                        <p:cTn dur="1" fill="hold">
                                          <p:stCondLst>
                                            <p:cond delay="1000"/>
                                          </p:stCondLst>
                                        </p:cTn>
                                        <p:tgtEl>
                                          <p:spTgt spid="10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3" name="Google Shape;113;p18"/>
          <p:cNvPicPr preferRelativeResize="0"/>
          <p:nvPr/>
        </p:nvPicPr>
        <p:blipFill>
          <a:blip r:embed="rId4">
            <a:alphaModFix/>
          </a:blip>
          <a:stretch>
            <a:fillRect/>
          </a:stretch>
        </p:blipFill>
        <p:spPr>
          <a:xfrm>
            <a:off x="210224" y="84100"/>
            <a:ext cx="5172100" cy="4176475"/>
          </a:xfrm>
          <a:prstGeom prst="rect">
            <a:avLst/>
          </a:prstGeom>
          <a:noFill/>
          <a:ln>
            <a:noFill/>
          </a:ln>
        </p:spPr>
      </p:pic>
      <p:sp>
        <p:nvSpPr>
          <p:cNvPr id="114" name="Google Shape;114;p18"/>
          <p:cNvSpPr txBox="1"/>
          <p:nvPr/>
        </p:nvSpPr>
        <p:spPr>
          <a:xfrm>
            <a:off x="5493850" y="84100"/>
            <a:ext cx="2775000" cy="39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rgbClr val="073763"/>
                </a:solidFill>
                <a:latin typeface="Indie Flower"/>
                <a:ea typeface="Indie Flower"/>
                <a:cs typeface="Indie Flower"/>
                <a:sym typeface="Indie Flower"/>
              </a:rPr>
              <a:t>Lobster Trap and Fish Tail</a:t>
            </a:r>
            <a:endParaRPr b="1" sz="2300">
              <a:solidFill>
                <a:srgbClr val="073763"/>
              </a:solidFill>
              <a:latin typeface="Indie Flower"/>
              <a:ea typeface="Indie Flower"/>
              <a:cs typeface="Indie Flower"/>
              <a:sym typeface="Indie Flower"/>
            </a:endParaRPr>
          </a:p>
          <a:p>
            <a:pPr indent="0" lvl="0" marL="0" rtl="0" algn="l">
              <a:spcBef>
                <a:spcPts val="0"/>
              </a:spcBef>
              <a:spcAft>
                <a:spcPts val="0"/>
              </a:spcAft>
              <a:buNone/>
            </a:pPr>
            <a:r>
              <a:rPr b="1" lang="en" sz="2300">
                <a:solidFill>
                  <a:srgbClr val="073763"/>
                </a:solidFill>
                <a:latin typeface="Indie Flower"/>
                <a:ea typeface="Indie Flower"/>
                <a:cs typeface="Indie Flower"/>
                <a:sym typeface="Indie Flower"/>
              </a:rPr>
              <a:t>This is another mobile made by Alexander Calder. It was made in 1939. He made this out of steel wire and </a:t>
            </a:r>
            <a:r>
              <a:rPr b="1" lang="en" sz="2300">
                <a:solidFill>
                  <a:srgbClr val="073763"/>
                </a:solidFill>
                <a:latin typeface="Indie Flower"/>
                <a:ea typeface="Indie Flower"/>
                <a:cs typeface="Indie Flower"/>
                <a:sym typeface="Indie Flower"/>
              </a:rPr>
              <a:t>aluminum</a:t>
            </a:r>
            <a:r>
              <a:rPr b="1" lang="en" sz="2300">
                <a:solidFill>
                  <a:srgbClr val="073763"/>
                </a:solidFill>
                <a:latin typeface="Indie Flower"/>
                <a:ea typeface="Indie Flower"/>
                <a:cs typeface="Indie Flower"/>
                <a:sym typeface="Indie Flower"/>
              </a:rPr>
              <a:t> sheet.</a:t>
            </a:r>
            <a:endParaRPr b="1" sz="2300">
              <a:solidFill>
                <a:srgbClr val="073763"/>
              </a:solidFill>
              <a:latin typeface="Indie Flower"/>
              <a:ea typeface="Indie Flower"/>
              <a:cs typeface="Indie Flower"/>
              <a:sym typeface="Indie Flower"/>
            </a:endParaRPr>
          </a:p>
        </p:txBody>
      </p:sp>
      <p:sp>
        <p:nvSpPr>
          <p:cNvPr id="115" name="Google Shape;115;p18"/>
          <p:cNvSpPr txBox="1"/>
          <p:nvPr/>
        </p:nvSpPr>
        <p:spPr>
          <a:xfrm>
            <a:off x="5521900" y="3503750"/>
            <a:ext cx="3310500" cy="14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C343D"/>
                </a:solidFill>
                <a:latin typeface="Indie Flower"/>
                <a:ea typeface="Indie Flower"/>
                <a:cs typeface="Indie Flower"/>
                <a:sym typeface="Indie Flower"/>
              </a:rPr>
              <a:t>Sites Used:</a:t>
            </a:r>
            <a:endParaRPr b="1" sz="2000">
              <a:solidFill>
                <a:srgbClr val="0C343D"/>
              </a:solidFill>
              <a:latin typeface="Indie Flower"/>
              <a:ea typeface="Indie Flower"/>
              <a:cs typeface="Indie Flower"/>
              <a:sym typeface="Indie Flower"/>
            </a:endParaRPr>
          </a:p>
        </p:txBody>
      </p:sp>
      <p:sp>
        <p:nvSpPr>
          <p:cNvPr id="116" name="Google Shape;116;p18"/>
          <p:cNvSpPr/>
          <p:nvPr/>
        </p:nvSpPr>
        <p:spPr>
          <a:xfrm>
            <a:off x="6993475" y="3657900"/>
            <a:ext cx="238200" cy="3363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p:nvPr/>
        </p:nvSpPr>
        <p:spPr>
          <a:xfrm>
            <a:off x="7231675" y="3657900"/>
            <a:ext cx="238200" cy="3363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8"/>
          <p:cNvSpPr/>
          <p:nvPr/>
        </p:nvSpPr>
        <p:spPr>
          <a:xfrm>
            <a:off x="7469875" y="3657900"/>
            <a:ext cx="238200" cy="3363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8"/>
          <p:cNvSpPr txBox="1"/>
          <p:nvPr/>
        </p:nvSpPr>
        <p:spPr>
          <a:xfrm>
            <a:off x="5255850" y="3882050"/>
            <a:ext cx="3993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5"/>
              </a:rPr>
              <a:t>https://www.coursehero.com/file/p13dkop/ALEXANDER-CALDER-LOBSTER-TRAP-AND-FISH-TAIL-Lobster-Trap-and-Fish-Tail-is-a/</a:t>
            </a:r>
            <a:endParaRPr/>
          </a:p>
        </p:txBody>
      </p:sp>
    </p:spTree>
  </p:cSld>
  <p:clrMapOvr>
    <a:masterClrMapping/>
  </p:clrMapOvr>
  <mc:AlternateContent>
    <mc:Choice Requires="p14">
      <p:transition spd="slow" p14:dur="10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13"/>
                                        </p:tgtEl>
                                      </p:cBhvr>
                                    </p:animEffect>
                                    <p:set>
                                      <p:cBhvr>
                                        <p:cTn dur="1" fill="hold">
                                          <p:stCondLst>
                                            <p:cond delay="1000"/>
                                          </p:stCondLst>
                                        </p:cTn>
                                        <p:tgtEl>
                                          <p:spTgt spid="1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14"/>
                                        </p:tgtEl>
                                      </p:cBhvr>
                                    </p:animEffect>
                                    <p:set>
                                      <p:cBhvr>
                                        <p:cTn dur="1" fill="hold">
                                          <p:stCondLst>
                                            <p:cond delay="1000"/>
                                          </p:stCondLst>
                                        </p:cTn>
                                        <p:tgtEl>
                                          <p:spTgt spid="11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15"/>
                                        </p:tgtEl>
                                      </p:cBhvr>
                                    </p:animEffect>
                                    <p:set>
                                      <p:cBhvr>
                                        <p:cTn dur="1" fill="hold">
                                          <p:stCondLst>
                                            <p:cond delay="1000"/>
                                          </p:stCondLst>
                                        </p:cTn>
                                        <p:tgtEl>
                                          <p:spTgt spid="11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16"/>
                                        </p:tgtEl>
                                      </p:cBhvr>
                                    </p:animEffect>
                                    <p:set>
                                      <p:cBhvr>
                                        <p:cTn dur="1" fill="hold">
                                          <p:stCondLst>
                                            <p:cond delay="1000"/>
                                          </p:stCondLst>
                                        </p:cTn>
                                        <p:tgtEl>
                                          <p:spTgt spid="11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17"/>
                                        </p:tgtEl>
                                      </p:cBhvr>
                                    </p:animEffect>
                                    <p:set>
                                      <p:cBhvr>
                                        <p:cTn dur="1" fill="hold">
                                          <p:stCondLst>
                                            <p:cond delay="1000"/>
                                          </p:stCondLst>
                                        </p:cTn>
                                        <p:tgtEl>
                                          <p:spTgt spid="11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18"/>
                                        </p:tgtEl>
                                      </p:cBhvr>
                                    </p:animEffect>
                                    <p:set>
                                      <p:cBhvr>
                                        <p:cTn dur="1" fill="hold">
                                          <p:stCondLst>
                                            <p:cond delay="1000"/>
                                          </p:stCondLst>
                                        </p:cTn>
                                        <p:tgtEl>
                                          <p:spTgt spid="11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19"/>
                                        </p:tgtEl>
                                      </p:cBhvr>
                                    </p:animEffect>
                                    <p:set>
                                      <p:cBhvr>
                                        <p:cTn dur="1" fill="hold">
                                          <p:stCondLst>
                                            <p:cond delay="1000"/>
                                          </p:stCondLst>
                                        </p:cTn>
                                        <p:tgtEl>
                                          <p:spTgt spid="11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741B47"/>
                </a:solidFill>
                <a:latin typeface="Dancing Script"/>
                <a:ea typeface="Dancing Script"/>
                <a:cs typeface="Dancing Script"/>
                <a:sym typeface="Dancing Script"/>
              </a:rPr>
              <a:t>Style of Sandy’s Artwork</a:t>
            </a:r>
            <a:endParaRPr b="1" sz="3000">
              <a:solidFill>
                <a:srgbClr val="741B47"/>
              </a:solidFill>
              <a:latin typeface="Dancing Script"/>
              <a:ea typeface="Dancing Script"/>
              <a:cs typeface="Dancing Script"/>
              <a:sym typeface="Dancing Script"/>
            </a:endParaRPr>
          </a:p>
        </p:txBody>
      </p:sp>
      <p:sp>
        <p:nvSpPr>
          <p:cNvPr id="125" name="Google Shape;125;p19"/>
          <p:cNvSpPr txBox="1"/>
          <p:nvPr>
            <p:ph idx="1" type="body"/>
          </p:nvPr>
        </p:nvSpPr>
        <p:spPr>
          <a:xfrm>
            <a:off x="311700" y="11665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400">
                <a:solidFill>
                  <a:srgbClr val="741B47"/>
                </a:solidFill>
                <a:latin typeface="Indie Flower"/>
                <a:ea typeface="Indie Flower"/>
                <a:cs typeface="Indie Flower"/>
                <a:sym typeface="Indie Flower"/>
              </a:rPr>
              <a:t>	Sandy’s paintings are vibrant in color, yet very simple in design. His paintings can also be quite complex in understanding them. His mobiles would be enjoyable in person to see such strange shapes hanging in the air. Most of his sculptures are very  bright in color and others of them are very exciting in shape and form. His wire sculptures are complex and confusing in design yet fun. In his art he used a lot of steel and wire. </a:t>
            </a:r>
            <a:endParaRPr b="1" sz="2400">
              <a:solidFill>
                <a:srgbClr val="741B47"/>
              </a:solidFill>
              <a:latin typeface="Indie Flower"/>
              <a:ea typeface="Indie Flower"/>
              <a:cs typeface="Indie Flower"/>
              <a:sym typeface="Indie Flower"/>
            </a:endParaRPr>
          </a:p>
        </p:txBody>
      </p:sp>
      <p:sp>
        <p:nvSpPr>
          <p:cNvPr id="126" name="Google Shape;126;p19"/>
          <p:cNvSpPr txBox="1"/>
          <p:nvPr/>
        </p:nvSpPr>
        <p:spPr>
          <a:xfrm>
            <a:off x="311700" y="4330625"/>
            <a:ext cx="79605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741B47"/>
                </a:solidFill>
                <a:latin typeface="Indie Flower"/>
                <a:ea typeface="Indie Flower"/>
                <a:cs typeface="Indie Flower"/>
                <a:sym typeface="Indie Flower"/>
              </a:rPr>
              <a:t>F</a:t>
            </a:r>
            <a:r>
              <a:rPr b="1" lang="en" sz="1800">
                <a:solidFill>
                  <a:srgbClr val="741B47"/>
                </a:solidFill>
                <a:latin typeface="Indie Flower"/>
                <a:ea typeface="Indie Flower"/>
                <a:cs typeface="Indie Flower"/>
                <a:sym typeface="Indie Flower"/>
              </a:rPr>
              <a:t>or this slide I just looked at his artwork on google images to help me. I also used the link with the art adjectives on google classroom. </a:t>
            </a:r>
            <a:endParaRPr b="1" sz="1800">
              <a:solidFill>
                <a:srgbClr val="741B47"/>
              </a:solidFill>
              <a:latin typeface="Indie Flower"/>
              <a:ea typeface="Indie Flower"/>
              <a:cs typeface="Indie Flower"/>
              <a:sym typeface="Indie Flower"/>
            </a:endParaRPr>
          </a:p>
          <a:p>
            <a:pPr indent="0" lvl="0" marL="0" rtl="0" algn="l">
              <a:spcBef>
                <a:spcPts val="1600"/>
              </a:spcBef>
              <a:spcAft>
                <a:spcPts val="0"/>
              </a:spcAft>
              <a:buNone/>
            </a:pPr>
            <a:r>
              <a:t/>
            </a:r>
            <a:endParaRPr b="1">
              <a:solidFill>
                <a:srgbClr val="741B47"/>
              </a:solidFill>
            </a:endParaRPr>
          </a:p>
        </p:txBody>
      </p:sp>
      <p:pic>
        <p:nvPicPr>
          <p:cNvPr id="127" name="Google Shape;127;p19"/>
          <p:cNvPicPr preferRelativeResize="0"/>
          <p:nvPr/>
        </p:nvPicPr>
        <p:blipFill>
          <a:blip r:embed="rId4">
            <a:alphaModFix/>
          </a:blip>
          <a:stretch>
            <a:fillRect/>
          </a:stretch>
        </p:blipFill>
        <p:spPr>
          <a:xfrm>
            <a:off x="125750" y="179600"/>
            <a:ext cx="3588225" cy="2392150"/>
          </a:xfrm>
          <a:prstGeom prst="rect">
            <a:avLst/>
          </a:prstGeom>
          <a:noFill/>
          <a:ln>
            <a:noFill/>
          </a:ln>
        </p:spPr>
      </p:pic>
      <p:pic>
        <p:nvPicPr>
          <p:cNvPr id="128" name="Google Shape;128;p19"/>
          <p:cNvPicPr preferRelativeResize="0"/>
          <p:nvPr/>
        </p:nvPicPr>
        <p:blipFill>
          <a:blip r:embed="rId5">
            <a:alphaModFix/>
          </a:blip>
          <a:stretch>
            <a:fillRect/>
          </a:stretch>
        </p:blipFill>
        <p:spPr>
          <a:xfrm>
            <a:off x="2018150" y="2704875"/>
            <a:ext cx="4111075" cy="2312474"/>
          </a:xfrm>
          <a:prstGeom prst="rect">
            <a:avLst/>
          </a:prstGeom>
          <a:noFill/>
          <a:ln>
            <a:noFill/>
          </a:ln>
        </p:spPr>
      </p:pic>
      <p:pic>
        <p:nvPicPr>
          <p:cNvPr id="129" name="Google Shape;129;p19"/>
          <p:cNvPicPr preferRelativeResize="0"/>
          <p:nvPr/>
        </p:nvPicPr>
        <p:blipFill>
          <a:blip r:embed="rId6">
            <a:alphaModFix/>
          </a:blip>
          <a:stretch>
            <a:fillRect/>
          </a:stretch>
        </p:blipFill>
        <p:spPr>
          <a:xfrm>
            <a:off x="5745026" y="90150"/>
            <a:ext cx="2058889" cy="2571050"/>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500"/>
                                        <p:tgtEl>
                                          <p:spTgt spid="12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1000"/>
                                        <p:tgtEl>
                                          <p:spTgt spid="12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24"/>
                                        </p:tgtEl>
                                      </p:cBhvr>
                                    </p:animEffect>
                                    <p:set>
                                      <p:cBhvr>
                                        <p:cTn dur="1" fill="hold">
                                          <p:stCondLst>
                                            <p:cond delay="1000"/>
                                          </p:stCondLst>
                                        </p:cTn>
                                        <p:tgtEl>
                                          <p:spTgt spid="124"/>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2" presetSubtype="2">
                                  <p:stCondLst>
                                    <p:cond delay="0"/>
                                  </p:stCondLst>
                                  <p:childTnLst>
                                    <p:anim calcmode="lin" valueType="num">
                                      <p:cBhvr additive="base">
                                        <p:cTn dur="1000"/>
                                        <p:tgtEl>
                                          <p:spTgt spid="125"/>
                                        </p:tgtEl>
                                        <p:attrNameLst>
                                          <p:attrName>ppt_x</p:attrName>
                                        </p:attrNameLst>
                                      </p:cBhvr>
                                      <p:tavLst>
                                        <p:tav fmla="" tm="0">
                                          <p:val>
                                            <p:strVal val="#ppt_x"/>
                                          </p:val>
                                        </p:tav>
                                        <p:tav fmla="" tm="100000">
                                          <p:val>
                                            <p:strVal val="#ppt_x+1"/>
                                          </p:val>
                                        </p:tav>
                                      </p:tavLst>
                                    </p:anim>
                                    <p:set>
                                      <p:cBhvr>
                                        <p:cTn dur="1" fill="hold">
                                          <p:stCondLst>
                                            <p:cond delay="1000"/>
                                          </p:stCondLst>
                                        </p:cTn>
                                        <p:tgtEl>
                                          <p:spTgt spid="125"/>
                                        </p:tgtEl>
                                        <p:attrNameLst>
                                          <p:attrName>style.visibility</p:attrName>
                                        </p:attrNameLst>
                                      </p:cBhvr>
                                      <p:to>
                                        <p:strVal val="hidden"/>
                                      </p:to>
                                    </p:set>
                                  </p:childTnLst>
                                </p:cTn>
                              </p:par>
                              <p:par>
                                <p:cTn fill="hold" nodeType="withEffect" presetClass="exit" presetID="2" presetSubtype="2">
                                  <p:stCondLst>
                                    <p:cond delay="0"/>
                                  </p:stCondLst>
                                  <p:childTnLst>
                                    <p:anim calcmode="lin" valueType="num">
                                      <p:cBhvr additive="base">
                                        <p:cTn dur="1000"/>
                                        <p:tgtEl>
                                          <p:spTgt spid="126"/>
                                        </p:tgtEl>
                                        <p:attrNameLst>
                                          <p:attrName>ppt_x</p:attrName>
                                        </p:attrNameLst>
                                      </p:cBhvr>
                                      <p:tavLst>
                                        <p:tav fmla="" tm="0">
                                          <p:val>
                                            <p:strVal val="#ppt_x"/>
                                          </p:val>
                                        </p:tav>
                                        <p:tav fmla="" tm="100000">
                                          <p:val>
                                            <p:strVal val="#ppt_x+1"/>
                                          </p:val>
                                        </p:tav>
                                      </p:tavLst>
                                    </p:anim>
                                    <p:set>
                                      <p:cBhvr>
                                        <p:cTn dur="1" fill="hold">
                                          <p:stCondLst>
                                            <p:cond delay="1000"/>
                                          </p:stCondLst>
                                        </p:cTn>
                                        <p:tgtEl>
                                          <p:spTgt spid="1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20"/>
          <p:cNvSpPr txBox="1"/>
          <p:nvPr>
            <p:ph type="title"/>
          </p:nvPr>
        </p:nvSpPr>
        <p:spPr>
          <a:xfrm>
            <a:off x="185575" y="80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FFFF00"/>
                </a:solidFill>
                <a:latin typeface="Dancing Script"/>
                <a:ea typeface="Dancing Script"/>
                <a:cs typeface="Dancing Script"/>
                <a:sym typeface="Dancing Script"/>
              </a:rPr>
              <a:t>Opinion of his Artwork</a:t>
            </a:r>
            <a:endParaRPr b="1" sz="3600">
              <a:solidFill>
                <a:srgbClr val="FFFF00"/>
              </a:solidFill>
              <a:latin typeface="Dancing Script"/>
              <a:ea typeface="Dancing Script"/>
              <a:cs typeface="Dancing Script"/>
              <a:sym typeface="Dancing Script"/>
            </a:endParaRPr>
          </a:p>
        </p:txBody>
      </p:sp>
      <p:sp>
        <p:nvSpPr>
          <p:cNvPr id="135" name="Google Shape;135;p20"/>
          <p:cNvSpPr txBox="1"/>
          <p:nvPr>
            <p:ph idx="1" type="body"/>
          </p:nvPr>
        </p:nvSpPr>
        <p:spPr>
          <a:xfrm>
            <a:off x="311700" y="7320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9900"/>
                </a:solidFill>
                <a:latin typeface="Indie Flower"/>
                <a:ea typeface="Indie Flower"/>
                <a:cs typeface="Indie Flower"/>
                <a:sym typeface="Indie Flower"/>
              </a:rPr>
              <a:t>	</a:t>
            </a:r>
            <a:r>
              <a:rPr b="1" lang="en" sz="2600">
                <a:solidFill>
                  <a:srgbClr val="FFFF00"/>
                </a:solidFill>
                <a:latin typeface="Indie Flower"/>
                <a:ea typeface="Indie Flower"/>
                <a:cs typeface="Indie Flower"/>
                <a:sym typeface="Indie Flower"/>
              </a:rPr>
              <a:t>My personal opinion of his artwork is, </a:t>
            </a:r>
            <a:r>
              <a:rPr b="1" lang="en" sz="2600">
                <a:solidFill>
                  <a:srgbClr val="FFFF00"/>
                </a:solidFill>
                <a:latin typeface="Indie Flower"/>
                <a:ea typeface="Indie Flower"/>
                <a:cs typeface="Indie Flower"/>
                <a:sym typeface="Indie Flower"/>
              </a:rPr>
              <a:t>it's</a:t>
            </a:r>
            <a:r>
              <a:rPr b="1" lang="en" sz="2600">
                <a:solidFill>
                  <a:srgbClr val="FFFF00"/>
                </a:solidFill>
                <a:latin typeface="Indie Flower"/>
                <a:ea typeface="Indie Flower"/>
                <a:cs typeface="Indie Flower"/>
                <a:sym typeface="Indie Flower"/>
              </a:rPr>
              <a:t> not really my </a:t>
            </a:r>
            <a:r>
              <a:rPr b="1" lang="en" sz="2600">
                <a:solidFill>
                  <a:srgbClr val="FFFF00"/>
                </a:solidFill>
                <a:latin typeface="Indie Flower"/>
                <a:ea typeface="Indie Flower"/>
                <a:cs typeface="Indie Flower"/>
                <a:sym typeface="Indie Flower"/>
              </a:rPr>
              <a:t>favorite. I don’t really like any of his paintings because they are just super simple and it doesn't excite me. Most of his mobiles aren’t really my taste either because they are just random shapes. I do like the Finny Fish though, because I liked how he used everyday objects and colored glass and it was just so vibrant.</a:t>
            </a:r>
            <a:endParaRPr b="1" sz="2600">
              <a:solidFill>
                <a:srgbClr val="FFFF00"/>
              </a:solidFill>
              <a:latin typeface="Indie Flower"/>
              <a:ea typeface="Indie Flower"/>
              <a:cs typeface="Indie Flower"/>
              <a:sym typeface="Indie Flower"/>
            </a:endParaRPr>
          </a:p>
          <a:p>
            <a:pPr indent="0" lvl="0" marL="0" rtl="0" algn="l">
              <a:spcBef>
                <a:spcPts val="1600"/>
              </a:spcBef>
              <a:spcAft>
                <a:spcPts val="1600"/>
              </a:spcAft>
              <a:buNone/>
            </a:pPr>
            <a:r>
              <a:rPr b="1" lang="en">
                <a:solidFill>
                  <a:srgbClr val="FFFF00"/>
                </a:solidFill>
                <a:latin typeface="Indie Flower"/>
                <a:ea typeface="Indie Flower"/>
                <a:cs typeface="Indie Flower"/>
                <a:sym typeface="Indie Flower"/>
              </a:rPr>
              <a:t>For this slide I just looked at his artwork on google images to help form my opinion of them. I also used the link for adjectives.</a:t>
            </a:r>
            <a:endParaRPr b="1">
              <a:solidFill>
                <a:srgbClr val="FFFF00"/>
              </a:solidFill>
              <a:latin typeface="Indie Flower"/>
              <a:ea typeface="Indie Flower"/>
              <a:cs typeface="Indie Flower"/>
              <a:sym typeface="Indie Flower"/>
            </a:endParaRPr>
          </a:p>
        </p:txBody>
      </p:sp>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1000"/>
                                        <p:tgtEl>
                                          <p:spTgt spid="134"/>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1000"/>
                                        <p:tgtEl>
                                          <p:spTgt spid="135"/>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1000"/>
                                        <p:tgtEl>
                                          <p:spTgt spid="13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34"/>
                                        </p:tgtEl>
                                      </p:cBhvr>
                                    </p:animEffect>
                                    <p:set>
                                      <p:cBhvr>
                                        <p:cTn dur="1" fill="hold">
                                          <p:stCondLst>
                                            <p:cond delay="1000"/>
                                          </p:stCondLst>
                                        </p:cTn>
                                        <p:tgtEl>
                                          <p:spTgt spid="13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35"/>
                                        </p:tgtEl>
                                      </p:cBhvr>
                                    </p:animEffect>
                                    <p:set>
                                      <p:cBhvr>
                                        <p:cTn dur="1" fill="hold">
                                          <p:stCondLst>
                                            <p:cond delay="1000"/>
                                          </p:stCondLst>
                                        </p:cTn>
                                        <p:tgtEl>
                                          <p:spTgt spid="13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p21"/>
          <p:cNvSpPr txBox="1"/>
          <p:nvPr>
            <p:ph type="title"/>
          </p:nvPr>
        </p:nvSpPr>
        <p:spPr>
          <a:xfrm>
            <a:off x="0" y="66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FF9900"/>
                </a:solidFill>
                <a:latin typeface="Dancing Script"/>
                <a:ea typeface="Dancing Script"/>
                <a:cs typeface="Dancing Script"/>
                <a:sym typeface="Dancing Script"/>
              </a:rPr>
              <a:t>Fun Facts!!!!!!!!</a:t>
            </a:r>
            <a:endParaRPr b="1" sz="3600">
              <a:solidFill>
                <a:srgbClr val="FF9900"/>
              </a:solidFill>
              <a:latin typeface="Dancing Script"/>
              <a:ea typeface="Dancing Script"/>
              <a:cs typeface="Dancing Script"/>
              <a:sym typeface="Dancing Script"/>
            </a:endParaRPr>
          </a:p>
        </p:txBody>
      </p:sp>
      <p:sp>
        <p:nvSpPr>
          <p:cNvPr id="141" name="Google Shape;141;p21"/>
          <p:cNvSpPr txBox="1"/>
          <p:nvPr>
            <p:ph idx="1" type="body"/>
          </p:nvPr>
        </p:nvSpPr>
        <p:spPr>
          <a:xfrm>
            <a:off x="0" y="667300"/>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FF9900"/>
              </a:buClr>
              <a:buSzPts val="2400"/>
              <a:buFont typeface="Indie Flower"/>
              <a:buChar char="★"/>
            </a:pPr>
            <a:r>
              <a:rPr b="1" lang="en" sz="2400">
                <a:solidFill>
                  <a:srgbClr val="FF9900"/>
                </a:solidFill>
                <a:latin typeface="Indie Flower"/>
                <a:ea typeface="Indie Flower"/>
                <a:cs typeface="Indie Flower"/>
                <a:sym typeface="Indie Flower"/>
              </a:rPr>
              <a:t>Alexander’s abstract sculptures are inspired by things found in nature, such as petals and leaves. </a:t>
            </a:r>
            <a:endParaRPr b="1" sz="2400">
              <a:solidFill>
                <a:srgbClr val="FF9900"/>
              </a:solidFill>
              <a:latin typeface="Indie Flower"/>
              <a:ea typeface="Indie Flower"/>
              <a:cs typeface="Indie Flower"/>
              <a:sym typeface="Indie Flower"/>
            </a:endParaRPr>
          </a:p>
          <a:p>
            <a:pPr indent="-381000" lvl="0" marL="457200" rtl="0" algn="l">
              <a:spcBef>
                <a:spcPts val="0"/>
              </a:spcBef>
              <a:spcAft>
                <a:spcPts val="0"/>
              </a:spcAft>
              <a:buClr>
                <a:srgbClr val="FF9900"/>
              </a:buClr>
              <a:buSzPts val="2400"/>
              <a:buFont typeface="Indie Flower"/>
              <a:buChar char="★"/>
            </a:pPr>
            <a:r>
              <a:rPr b="1" lang="en" sz="2400">
                <a:solidFill>
                  <a:srgbClr val="FF9900"/>
                </a:solidFill>
                <a:latin typeface="Indie Flower"/>
                <a:ea typeface="Indie Flower"/>
                <a:cs typeface="Indie Flower"/>
                <a:sym typeface="Indie Flower"/>
              </a:rPr>
              <a:t>Not only did he make sculptures, he also made </a:t>
            </a:r>
            <a:r>
              <a:rPr b="1" lang="en" sz="2400">
                <a:solidFill>
                  <a:srgbClr val="FF9900"/>
                </a:solidFill>
                <a:latin typeface="Indie Flower"/>
                <a:ea typeface="Indie Flower"/>
                <a:cs typeface="Indie Flower"/>
                <a:sym typeface="Indie Flower"/>
              </a:rPr>
              <a:t>jewelry</a:t>
            </a:r>
            <a:r>
              <a:rPr b="1" lang="en" sz="2400">
                <a:solidFill>
                  <a:srgbClr val="FF9900"/>
                </a:solidFill>
                <a:latin typeface="Indie Flower"/>
                <a:ea typeface="Indie Flower"/>
                <a:cs typeface="Indie Flower"/>
                <a:sym typeface="Indie Flower"/>
              </a:rPr>
              <a:t> and did printmaking.  </a:t>
            </a:r>
            <a:endParaRPr b="1" sz="2400">
              <a:solidFill>
                <a:srgbClr val="FF9900"/>
              </a:solidFill>
              <a:latin typeface="Indie Flower"/>
              <a:ea typeface="Indie Flower"/>
              <a:cs typeface="Indie Flower"/>
              <a:sym typeface="Indie Flower"/>
            </a:endParaRPr>
          </a:p>
          <a:p>
            <a:pPr indent="-381000" lvl="0" marL="457200" rtl="0" algn="l">
              <a:spcBef>
                <a:spcPts val="0"/>
              </a:spcBef>
              <a:spcAft>
                <a:spcPts val="0"/>
              </a:spcAft>
              <a:buClr>
                <a:srgbClr val="FF9900"/>
              </a:buClr>
              <a:buSzPts val="2400"/>
              <a:buFont typeface="Indie Flower"/>
              <a:buChar char="★"/>
            </a:pPr>
            <a:r>
              <a:rPr b="1" lang="en" sz="2400">
                <a:solidFill>
                  <a:srgbClr val="FF9900"/>
                </a:solidFill>
                <a:latin typeface="Indie Flower"/>
                <a:ea typeface="Indie Flower"/>
                <a:cs typeface="Indie Flower"/>
                <a:sym typeface="Indie Flower"/>
              </a:rPr>
              <a:t>He once was asked to decorate a jet and he did. </a:t>
            </a:r>
            <a:endParaRPr b="1" sz="2400">
              <a:solidFill>
                <a:srgbClr val="FF9900"/>
              </a:solidFill>
              <a:latin typeface="Indie Flower"/>
              <a:ea typeface="Indie Flower"/>
              <a:cs typeface="Indie Flower"/>
              <a:sym typeface="Indie Flower"/>
            </a:endParaRPr>
          </a:p>
          <a:p>
            <a:pPr indent="0" lvl="0" marL="0" rtl="0" algn="l">
              <a:spcBef>
                <a:spcPts val="1600"/>
              </a:spcBef>
              <a:spcAft>
                <a:spcPts val="1600"/>
              </a:spcAft>
              <a:buNone/>
            </a:pPr>
            <a:r>
              <a:t/>
            </a:r>
            <a:endParaRPr b="1" sz="2400">
              <a:solidFill>
                <a:srgbClr val="FF9900"/>
              </a:solidFill>
              <a:latin typeface="Indie Flower"/>
              <a:ea typeface="Indie Flower"/>
              <a:cs typeface="Indie Flower"/>
              <a:sym typeface="Indie Flower"/>
            </a:endParaRPr>
          </a:p>
        </p:txBody>
      </p:sp>
      <p:sp>
        <p:nvSpPr>
          <p:cNvPr id="142" name="Google Shape;142;p21"/>
          <p:cNvSpPr txBox="1"/>
          <p:nvPr/>
        </p:nvSpPr>
        <p:spPr>
          <a:xfrm>
            <a:off x="0" y="2712775"/>
            <a:ext cx="5269800" cy="90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9900"/>
                </a:solidFill>
                <a:latin typeface="Indie Flower"/>
                <a:ea typeface="Indie Flower"/>
                <a:cs typeface="Indie Flower"/>
                <a:sym typeface="Indie Flower"/>
              </a:rPr>
              <a:t>Site Used:</a:t>
            </a:r>
            <a:endParaRPr b="1" sz="2400">
              <a:solidFill>
                <a:srgbClr val="FF9900"/>
              </a:solidFill>
              <a:latin typeface="Indie Flower"/>
              <a:ea typeface="Indie Flower"/>
              <a:cs typeface="Indie Flower"/>
              <a:sym typeface="Indie Flower"/>
            </a:endParaRPr>
          </a:p>
        </p:txBody>
      </p:sp>
      <p:sp>
        <p:nvSpPr>
          <p:cNvPr id="143" name="Google Shape;143;p21"/>
          <p:cNvSpPr txBox="1"/>
          <p:nvPr/>
        </p:nvSpPr>
        <p:spPr>
          <a:xfrm>
            <a:off x="0" y="3158575"/>
            <a:ext cx="17097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https://mymodernmet.com/alexander-calder-facts/</a:t>
            </a:r>
            <a:endParaRPr/>
          </a:p>
        </p:txBody>
      </p:sp>
      <p:pic>
        <p:nvPicPr>
          <p:cNvPr id="144" name="Google Shape;144;p21"/>
          <p:cNvPicPr preferRelativeResize="0"/>
          <p:nvPr/>
        </p:nvPicPr>
        <p:blipFill>
          <a:blip r:embed="rId5">
            <a:alphaModFix/>
          </a:blip>
          <a:stretch>
            <a:fillRect/>
          </a:stretch>
        </p:blipFill>
        <p:spPr>
          <a:xfrm>
            <a:off x="1709700" y="2894968"/>
            <a:ext cx="3626826" cy="2080899"/>
          </a:xfrm>
          <a:prstGeom prst="rect">
            <a:avLst/>
          </a:prstGeom>
          <a:noFill/>
          <a:ln>
            <a:noFill/>
          </a:ln>
        </p:spPr>
      </p:pic>
      <p:pic>
        <p:nvPicPr>
          <p:cNvPr id="145" name="Google Shape;145;p21"/>
          <p:cNvPicPr preferRelativeResize="0"/>
          <p:nvPr/>
        </p:nvPicPr>
        <p:blipFill>
          <a:blip r:embed="rId6">
            <a:alphaModFix/>
          </a:blip>
          <a:stretch>
            <a:fillRect/>
          </a:stretch>
        </p:blipFill>
        <p:spPr>
          <a:xfrm>
            <a:off x="5844250" y="2894975"/>
            <a:ext cx="2866974" cy="2107500"/>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1000"/>
                                        <p:tgtEl>
                                          <p:spTgt spid="141"/>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1000"/>
                                        <p:tgtEl>
                                          <p:spTgt spid="140"/>
                                        </p:tgtEl>
                                        <p:attrNameLst>
                                          <p:attrName>ppt_x</p:attrName>
                                        </p:attrNameLst>
                                      </p:cBhvr>
                                      <p:tavLst>
                                        <p:tav fmla="" tm="0">
                                          <p:val>
                                            <p:strVal val="#ppt_x"/>
                                          </p:val>
                                        </p:tav>
                                        <p:tav fmla="" tm="100000">
                                          <p:val>
                                            <p:strVal val="#ppt_x+1"/>
                                          </p:val>
                                        </p:tav>
                                      </p:tavLst>
                                    </p:anim>
                                    <p:set>
                                      <p:cBhvr>
                                        <p:cTn dur="1" fill="hold">
                                          <p:stCondLst>
                                            <p:cond delay="1000"/>
                                          </p:stCondLst>
                                        </p:cTn>
                                        <p:tgtEl>
                                          <p:spTgt spid="140"/>
                                        </p:tgtEl>
                                        <p:attrNameLst>
                                          <p:attrName>style.visibility</p:attrName>
                                        </p:attrNameLst>
                                      </p:cBhvr>
                                      <p:to>
                                        <p:strVal val="hidden"/>
                                      </p:to>
                                    </p:set>
                                  </p:childTnLst>
                                </p:cTn>
                              </p:par>
                              <p:par>
                                <p:cTn fill="hold" nodeType="withEffect" presetClass="exit" presetID="2" presetSubtype="8">
                                  <p:stCondLst>
                                    <p:cond delay="0"/>
                                  </p:stCondLst>
                                  <p:childTnLst>
                                    <p:anim calcmode="lin" valueType="num">
                                      <p:cBhvr additive="base">
                                        <p:cTn dur="1000"/>
                                        <p:tgtEl>
                                          <p:spTgt spid="141"/>
                                        </p:tgtEl>
                                        <p:attrNameLst>
                                          <p:attrName>ppt_x</p:attrName>
                                        </p:attrNameLst>
                                      </p:cBhvr>
                                      <p:tavLst>
                                        <p:tav fmla="" tm="0">
                                          <p:val>
                                            <p:strVal val="#ppt_x"/>
                                          </p:val>
                                        </p:tav>
                                        <p:tav fmla="" tm="100000">
                                          <p:val>
                                            <p:strVal val="#ppt_x-1"/>
                                          </p:val>
                                        </p:tav>
                                      </p:tavLst>
                                    </p:anim>
                                    <p:set>
                                      <p:cBhvr>
                                        <p:cTn dur="1" fill="hold">
                                          <p:stCondLst>
                                            <p:cond delay="1000"/>
                                          </p:stCondLst>
                                        </p:cTn>
                                        <p:tgtEl>
                                          <p:spTgt spid="141"/>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142"/>
                                        </p:tgtEl>
                                      </p:cBhvr>
                                    </p:animEffect>
                                    <p:set>
                                      <p:cBhvr>
                                        <p:cTn dur="1" fill="hold">
                                          <p:stCondLst>
                                            <p:cond delay="1000"/>
                                          </p:stCondLst>
                                        </p:cTn>
                                        <p:tgtEl>
                                          <p:spTgt spid="14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43"/>
                                        </p:tgtEl>
                                      </p:cBhvr>
                                    </p:animEffect>
                                    <p:set>
                                      <p:cBhvr>
                                        <p:cTn dur="1" fill="hold">
                                          <p:stCondLst>
                                            <p:cond delay="1000"/>
                                          </p:stCondLst>
                                        </p:cTn>
                                        <p:tgtEl>
                                          <p:spTgt spid="14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