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Shadows Into Light"/>
      <p:regular r:id="rId16"/>
    </p:embeddedFont>
    <p:embeddedFont>
      <p:font typeface="Comfortaa"/>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omfortaa-regular.fntdata"/><Relationship Id="rId16" Type="http://schemas.openxmlformats.org/officeDocument/2006/relationships/font" Target="fonts/ShadowsIntoLight-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Comforta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41e3a23c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41e3a23c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70af5e85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0af5e85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0af5e85b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0af5e85b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0af5e85b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0af5e85b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41e3a23c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41e3a23c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0b455c6d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0b455c6d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0b455c6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0b455c6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0b455c6d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0b455c6d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41e3a23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41e3a23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hyperlink" Target="http://britannica.com/biography/kathe-kollwitz" TargetMode="External"/><Relationship Id="rId5" Type="http://schemas.openxmlformats.org/officeDocument/2006/relationships/hyperlink" Target="https://www.theartstory.org/artist/kollwitz-kathe/life-and-legac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hyperlink" Target="http://britannica.com/biography/kathe-kollwit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hyperlink" Target="http://theartstory.org/artist/kollwitz-kathe/life-and-legac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hyperlink" Target="https://www.theartstory.org/artist/kollwitz-kathe/life-and-legacy/" TargetMode="External"/><Relationship Id="rId5" Type="http://schemas.openxmlformats.org/officeDocument/2006/relationships/hyperlink" Target="http://www.artnet.com/artists/k%C3%A4the-kollwitz/" TargetMode="External"/><Relationship Id="rId6" Type="http://schemas.openxmlformats.org/officeDocument/2006/relationships/hyperlink" Target="https://www.britannica.com/biography/Kathe-Kollwitz"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hyperlink" Target="https://www.wikiart.org/en/kathe-kollwitz/not_detected_235995"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hyperlink" Target="https://www.theartstory.org/artist/kollwitz-kathe/artwork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5.png"/><Relationship Id="rId5" Type="http://schemas.openxmlformats.org/officeDocument/2006/relationships/hyperlink" Target="https://commons.wikimedia.org/wiki/File:Kathe_Kollwitz_-_Self-portrait_NGA_1943.3.5217.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3.png"/><Relationship Id="rId5" Type="http://schemas.openxmlformats.org/officeDocument/2006/relationships/hyperlink" Target="https://ago.ca/exhibitions/kathe-kollwitz-art-and-lif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166575" y="1716925"/>
            <a:ext cx="7543200" cy="111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500">
                <a:latin typeface="Comfortaa"/>
                <a:ea typeface="Comfortaa"/>
                <a:cs typeface="Comfortaa"/>
                <a:sym typeface="Comfortaa"/>
              </a:rPr>
              <a:t>Kathe Kollwitz</a:t>
            </a:r>
            <a:endParaRPr sz="6500">
              <a:latin typeface="Comfortaa"/>
              <a:ea typeface="Comfortaa"/>
              <a:cs typeface="Comfortaa"/>
              <a:sym typeface="Comfortaa"/>
            </a:endParaRPr>
          </a:p>
        </p:txBody>
      </p:sp>
      <p:sp>
        <p:nvSpPr>
          <p:cNvPr id="55" name="Google Shape;55;p13"/>
          <p:cNvSpPr txBox="1"/>
          <p:nvPr>
            <p:ph idx="1" type="subTitle"/>
          </p:nvPr>
        </p:nvSpPr>
        <p:spPr>
          <a:xfrm>
            <a:off x="-1892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Comfortaa"/>
                <a:ea typeface="Comfortaa"/>
                <a:cs typeface="Comfortaa"/>
                <a:sym typeface="Comfortaa"/>
              </a:rPr>
              <a:t>By: Maddie Elliott</a:t>
            </a:r>
            <a:endParaRPr b="1">
              <a:solidFill>
                <a:schemeClr val="dk1"/>
              </a:solidFill>
              <a:latin typeface="Comfortaa"/>
              <a:ea typeface="Comfortaa"/>
              <a:cs typeface="Comfortaa"/>
              <a:sym typeface="Comfortaa"/>
            </a:endParaRPr>
          </a:p>
        </p:txBody>
      </p:sp>
      <p:pic>
        <p:nvPicPr>
          <p:cNvPr id="56" name="Google Shape;56;p13"/>
          <p:cNvPicPr preferRelativeResize="0"/>
          <p:nvPr/>
        </p:nvPicPr>
        <p:blipFill>
          <a:blip r:embed="rId4">
            <a:alphaModFix/>
          </a:blip>
          <a:stretch>
            <a:fillRect/>
          </a:stretch>
        </p:blipFill>
        <p:spPr>
          <a:xfrm>
            <a:off x="1" y="0"/>
            <a:ext cx="2017225" cy="2247600"/>
          </a:xfrm>
          <a:prstGeom prst="rect">
            <a:avLst/>
          </a:prstGeom>
          <a:noFill/>
          <a:ln>
            <a:noFill/>
          </a:ln>
        </p:spPr>
      </p:pic>
      <p:pic>
        <p:nvPicPr>
          <p:cNvPr id="57" name="Google Shape;57;p13"/>
          <p:cNvPicPr preferRelativeResize="0"/>
          <p:nvPr/>
        </p:nvPicPr>
        <p:blipFill>
          <a:blip r:embed="rId5">
            <a:alphaModFix/>
          </a:blip>
          <a:stretch>
            <a:fillRect/>
          </a:stretch>
        </p:blipFill>
        <p:spPr>
          <a:xfrm>
            <a:off x="5831979" y="2834125"/>
            <a:ext cx="3312021" cy="2302400"/>
          </a:xfrm>
          <a:prstGeom prst="rect">
            <a:avLst/>
          </a:prstGeom>
          <a:noFill/>
          <a:ln>
            <a:noFill/>
          </a:ln>
        </p:spPr>
      </p:pic>
      <p:pic>
        <p:nvPicPr>
          <p:cNvPr id="58" name="Google Shape;58;p13"/>
          <p:cNvPicPr preferRelativeResize="0"/>
          <p:nvPr/>
        </p:nvPicPr>
        <p:blipFill>
          <a:blip r:embed="rId6">
            <a:alphaModFix/>
          </a:blip>
          <a:stretch>
            <a:fillRect/>
          </a:stretch>
        </p:blipFill>
        <p:spPr>
          <a:xfrm>
            <a:off x="0" y="2571750"/>
            <a:ext cx="2103015" cy="2564775"/>
          </a:xfrm>
          <a:prstGeom prst="rect">
            <a:avLst/>
          </a:prstGeom>
          <a:noFill/>
          <a:ln>
            <a:noFill/>
          </a:ln>
        </p:spPr>
      </p:pic>
      <p:pic>
        <p:nvPicPr>
          <p:cNvPr id="59" name="Google Shape;59;p13"/>
          <p:cNvPicPr preferRelativeResize="0"/>
          <p:nvPr/>
        </p:nvPicPr>
        <p:blipFill rotWithShape="1">
          <a:blip r:embed="rId7">
            <a:alphaModFix/>
          </a:blip>
          <a:srcRect b="1322" l="0" r="1419" t="0"/>
          <a:stretch/>
        </p:blipFill>
        <p:spPr>
          <a:xfrm>
            <a:off x="6858325" y="-27400"/>
            <a:ext cx="2285675" cy="1830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394450" y="-91325"/>
            <a:ext cx="5021400" cy="251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0">
                <a:solidFill>
                  <a:srgbClr val="000000"/>
                </a:solidFill>
                <a:latin typeface="Shadows Into Light"/>
                <a:ea typeface="Shadows Into Light"/>
                <a:cs typeface="Shadows Into Light"/>
                <a:sym typeface="Shadows Into Light"/>
              </a:rPr>
              <a:t>THE</a:t>
            </a:r>
            <a:endParaRPr sz="20000">
              <a:solidFill>
                <a:srgbClr val="000000"/>
              </a:solidFill>
              <a:latin typeface="Shadows Into Light"/>
              <a:ea typeface="Shadows Into Light"/>
              <a:cs typeface="Shadows Into Light"/>
              <a:sym typeface="Shadows Into Light"/>
            </a:endParaRPr>
          </a:p>
        </p:txBody>
      </p:sp>
      <p:sp>
        <p:nvSpPr>
          <p:cNvPr id="122" name="Google Shape;122;p22"/>
          <p:cNvSpPr txBox="1"/>
          <p:nvPr>
            <p:ph idx="1" type="body"/>
          </p:nvPr>
        </p:nvSpPr>
        <p:spPr>
          <a:xfrm>
            <a:off x="3160825" y="2301425"/>
            <a:ext cx="7011900" cy="2511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0">
                <a:solidFill>
                  <a:srgbClr val="000000"/>
                </a:solidFill>
                <a:latin typeface="Shadows Into Light"/>
                <a:ea typeface="Shadows Into Light"/>
                <a:cs typeface="Shadows Into Light"/>
                <a:sym typeface="Shadows Into Light"/>
              </a:rPr>
              <a:t> </a:t>
            </a:r>
            <a:r>
              <a:rPr lang="en" sz="20000">
                <a:solidFill>
                  <a:srgbClr val="000000"/>
                </a:solidFill>
                <a:latin typeface="Shadows Into Light"/>
                <a:ea typeface="Shadows Into Light"/>
                <a:cs typeface="Shadows Into Light"/>
                <a:sym typeface="Shadows Into Light"/>
              </a:rPr>
              <a:t>END</a:t>
            </a:r>
            <a:endParaRPr sz="20000">
              <a:solidFill>
                <a:srgbClr val="000000"/>
              </a:solidFill>
              <a:latin typeface="Shadows Into Light"/>
              <a:ea typeface="Shadows Into Light"/>
              <a:cs typeface="Shadows Into Light"/>
              <a:sym typeface="Shadows In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0" y="0"/>
            <a:ext cx="8520600" cy="50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omfortaa"/>
                <a:ea typeface="Comfortaa"/>
                <a:cs typeface="Comfortaa"/>
                <a:sym typeface="Comfortaa"/>
              </a:rPr>
              <a:t>Background Information</a:t>
            </a:r>
            <a:endParaRPr b="1" sz="3600">
              <a:latin typeface="Comfortaa"/>
              <a:ea typeface="Comfortaa"/>
              <a:cs typeface="Comfortaa"/>
              <a:sym typeface="Comfortaa"/>
            </a:endParaRPr>
          </a:p>
        </p:txBody>
      </p:sp>
      <p:sp>
        <p:nvSpPr>
          <p:cNvPr id="65" name="Google Shape;65;p14"/>
          <p:cNvSpPr txBox="1"/>
          <p:nvPr>
            <p:ph idx="1" type="body"/>
          </p:nvPr>
        </p:nvSpPr>
        <p:spPr>
          <a:xfrm>
            <a:off x="0" y="851350"/>
            <a:ext cx="9022200" cy="40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Comfortaa"/>
                <a:ea typeface="Comfortaa"/>
                <a:cs typeface="Comfortaa"/>
                <a:sym typeface="Comfortaa"/>
              </a:rPr>
              <a:t>-She lived from July 8, 1867- April 22, 1945. She died at age 78.</a:t>
            </a:r>
            <a:endParaRPr sz="2200">
              <a:solidFill>
                <a:schemeClr val="dk1"/>
              </a:solidFill>
              <a:latin typeface="Comfortaa"/>
              <a:ea typeface="Comfortaa"/>
              <a:cs typeface="Comfortaa"/>
              <a:sym typeface="Comfortaa"/>
            </a:endParaRPr>
          </a:p>
          <a:p>
            <a:pPr indent="0" lvl="0" marL="0" rtl="0" algn="l">
              <a:spcBef>
                <a:spcPts val="1600"/>
              </a:spcBef>
              <a:spcAft>
                <a:spcPts val="0"/>
              </a:spcAft>
              <a:buNone/>
            </a:pPr>
            <a:r>
              <a:rPr lang="en" sz="2200">
                <a:solidFill>
                  <a:schemeClr val="dk1"/>
                </a:solidFill>
                <a:latin typeface="Comfortaa"/>
                <a:ea typeface="Comfortaa"/>
                <a:cs typeface="Comfortaa"/>
                <a:sym typeface="Comfortaa"/>
              </a:rPr>
              <a:t>- She painted and built sculptures.</a:t>
            </a:r>
            <a:endParaRPr sz="2200">
              <a:solidFill>
                <a:schemeClr val="dk1"/>
              </a:solidFill>
              <a:latin typeface="Comfortaa"/>
              <a:ea typeface="Comfortaa"/>
              <a:cs typeface="Comfortaa"/>
              <a:sym typeface="Comfortaa"/>
            </a:endParaRPr>
          </a:p>
          <a:p>
            <a:pPr indent="0" lvl="0" marL="0" rtl="0" algn="l">
              <a:spcBef>
                <a:spcPts val="1600"/>
              </a:spcBef>
              <a:spcAft>
                <a:spcPts val="0"/>
              </a:spcAft>
              <a:buNone/>
            </a:pPr>
            <a:r>
              <a:rPr lang="en" sz="2200">
                <a:solidFill>
                  <a:schemeClr val="dk1"/>
                </a:solidFill>
                <a:latin typeface="Comfortaa"/>
                <a:ea typeface="Comfortaa"/>
                <a:cs typeface="Comfortaa"/>
                <a:sym typeface="Comfortaa"/>
              </a:rPr>
              <a:t>-She used mostly black, white, gray and sometimes color.</a:t>
            </a:r>
            <a:endParaRPr sz="2200">
              <a:solidFill>
                <a:schemeClr val="dk1"/>
              </a:solidFill>
              <a:latin typeface="Comfortaa"/>
              <a:ea typeface="Comfortaa"/>
              <a:cs typeface="Comfortaa"/>
              <a:sym typeface="Comfortaa"/>
            </a:endParaRPr>
          </a:p>
          <a:p>
            <a:pPr indent="0" lvl="0" marL="0" rtl="0" algn="l">
              <a:spcBef>
                <a:spcPts val="1600"/>
              </a:spcBef>
              <a:spcAft>
                <a:spcPts val="0"/>
              </a:spcAft>
              <a:buNone/>
            </a:pPr>
            <a:r>
              <a:rPr lang="en" sz="2200">
                <a:solidFill>
                  <a:schemeClr val="dk1"/>
                </a:solidFill>
                <a:latin typeface="Comfortaa"/>
                <a:ea typeface="Comfortaa"/>
                <a:cs typeface="Comfortaa"/>
                <a:sym typeface="Comfortaa"/>
              </a:rPr>
              <a:t>-Her maiden name was Shmidt.</a:t>
            </a:r>
            <a:endParaRPr sz="2200">
              <a:solidFill>
                <a:schemeClr val="dk1"/>
              </a:solidFill>
              <a:latin typeface="Comfortaa"/>
              <a:ea typeface="Comfortaa"/>
              <a:cs typeface="Comfortaa"/>
              <a:sym typeface="Comfortaa"/>
            </a:endParaRPr>
          </a:p>
          <a:p>
            <a:pPr indent="0" lvl="0" marL="0" rtl="0" algn="l">
              <a:spcBef>
                <a:spcPts val="1600"/>
              </a:spcBef>
              <a:spcAft>
                <a:spcPts val="0"/>
              </a:spcAft>
              <a:buNone/>
            </a:pPr>
            <a:r>
              <a:rPr lang="en" sz="2200">
                <a:solidFill>
                  <a:schemeClr val="dk1"/>
                </a:solidFill>
                <a:latin typeface="Comfortaa"/>
                <a:ea typeface="Comfortaa"/>
                <a:cs typeface="Comfortaa"/>
                <a:sym typeface="Comfortaa"/>
              </a:rPr>
              <a:t>-She asked her brother for is blessing for her to commit suicide, but he didn’t give her his blessing so she didn’t commit suicide. </a:t>
            </a:r>
            <a:endParaRPr sz="2000">
              <a:solidFill>
                <a:schemeClr val="dk1"/>
              </a:solidFill>
              <a:latin typeface="Comfortaa"/>
              <a:ea typeface="Comfortaa"/>
              <a:cs typeface="Comfortaa"/>
              <a:sym typeface="Comfortaa"/>
            </a:endParaRPr>
          </a:p>
          <a:p>
            <a:pPr indent="0" lvl="0" marL="0" rtl="0" algn="l">
              <a:spcBef>
                <a:spcPts val="1600"/>
              </a:spcBef>
              <a:spcAft>
                <a:spcPts val="1600"/>
              </a:spcAft>
              <a:buNone/>
            </a:pPr>
            <a:r>
              <a:rPr lang="en" sz="1400" u="sng">
                <a:solidFill>
                  <a:schemeClr val="hlink"/>
                </a:solidFill>
                <a:hlinkClick r:id="rId4"/>
              </a:rPr>
              <a:t>britannica.com/biography/kathe-kollwitz</a:t>
            </a:r>
            <a:r>
              <a:rPr lang="en" sz="1400">
                <a:solidFill>
                  <a:schemeClr val="dk1"/>
                </a:solidFill>
              </a:rPr>
              <a:t> </a:t>
            </a:r>
            <a:r>
              <a:rPr lang="en" sz="1400" u="sng">
                <a:solidFill>
                  <a:schemeClr val="hlink"/>
                </a:solidFill>
                <a:hlinkClick r:id="rId5"/>
              </a:rPr>
              <a:t>https://www.theartstory.org/artist/kollwitz-kathe/life-and-legacy/</a:t>
            </a:r>
            <a:endParaRPr sz="1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0" y="102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omfortaa"/>
                <a:ea typeface="Comfortaa"/>
                <a:cs typeface="Comfortaa"/>
                <a:sym typeface="Comfortaa"/>
              </a:rPr>
              <a:t>Where did she live?</a:t>
            </a:r>
            <a:endParaRPr b="1" sz="3600">
              <a:latin typeface="Comfortaa"/>
              <a:ea typeface="Comfortaa"/>
              <a:cs typeface="Comfortaa"/>
              <a:sym typeface="Comfortaa"/>
            </a:endParaRPr>
          </a:p>
        </p:txBody>
      </p:sp>
      <p:sp>
        <p:nvSpPr>
          <p:cNvPr id="71" name="Google Shape;71;p15"/>
          <p:cNvSpPr txBox="1"/>
          <p:nvPr>
            <p:ph idx="1" type="body"/>
          </p:nvPr>
        </p:nvSpPr>
        <p:spPr>
          <a:xfrm>
            <a:off x="83100" y="899650"/>
            <a:ext cx="8749200" cy="419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000000"/>
                </a:solidFill>
                <a:latin typeface="Comfortaa"/>
                <a:ea typeface="Comfortaa"/>
                <a:cs typeface="Comfortaa"/>
                <a:sym typeface="Comfortaa"/>
              </a:rPr>
              <a:t>-She was born and raised in Konigsberg, East Prussia.</a:t>
            </a:r>
            <a:endParaRPr sz="2200">
              <a:solidFill>
                <a:srgbClr val="000000"/>
              </a:solidFill>
              <a:latin typeface="Comfortaa"/>
              <a:ea typeface="Comfortaa"/>
              <a:cs typeface="Comfortaa"/>
              <a:sym typeface="Comfortaa"/>
            </a:endParaRPr>
          </a:p>
          <a:p>
            <a:pPr indent="0" lvl="0" marL="0" rtl="0" algn="l">
              <a:spcBef>
                <a:spcPts val="1600"/>
              </a:spcBef>
              <a:spcAft>
                <a:spcPts val="0"/>
              </a:spcAft>
              <a:buNone/>
            </a:pPr>
            <a:r>
              <a:rPr lang="en" sz="2200">
                <a:solidFill>
                  <a:srgbClr val="000000"/>
                </a:solidFill>
                <a:latin typeface="Comfortaa"/>
                <a:ea typeface="Comfortaa"/>
                <a:cs typeface="Comfortaa"/>
                <a:sym typeface="Comfortaa"/>
              </a:rPr>
              <a:t>-She later moved to Munich, Germany to study at the Women’s Art School.</a:t>
            </a:r>
            <a:endParaRPr sz="2200">
              <a:solidFill>
                <a:srgbClr val="000000"/>
              </a:solidFill>
              <a:latin typeface="Comfortaa"/>
              <a:ea typeface="Comfortaa"/>
              <a:cs typeface="Comfortaa"/>
              <a:sym typeface="Comfortaa"/>
            </a:endParaRPr>
          </a:p>
          <a:p>
            <a:pPr indent="0" lvl="0" marL="0" rtl="0" algn="l">
              <a:spcBef>
                <a:spcPts val="1600"/>
              </a:spcBef>
              <a:spcAft>
                <a:spcPts val="0"/>
              </a:spcAft>
              <a:buNone/>
            </a:pPr>
            <a:r>
              <a:rPr lang="en" sz="2200">
                <a:solidFill>
                  <a:srgbClr val="000000"/>
                </a:solidFill>
                <a:latin typeface="Comfortaa"/>
                <a:ea typeface="Comfortaa"/>
                <a:cs typeface="Comfortaa"/>
                <a:sym typeface="Comfortaa"/>
              </a:rPr>
              <a:t>-In 1874 they she married Karl Kollwitz and they moved to Berlin, Germany.</a:t>
            </a:r>
            <a:endParaRPr sz="2200">
              <a:solidFill>
                <a:srgbClr val="000000"/>
              </a:solidFill>
              <a:latin typeface="Comfortaa"/>
              <a:ea typeface="Comfortaa"/>
              <a:cs typeface="Comfortaa"/>
              <a:sym typeface="Comfortaa"/>
            </a:endParaRPr>
          </a:p>
          <a:p>
            <a:pPr indent="0" lvl="0" marL="0" rtl="0" algn="l">
              <a:spcBef>
                <a:spcPts val="1600"/>
              </a:spcBef>
              <a:spcAft>
                <a:spcPts val="0"/>
              </a:spcAft>
              <a:buNone/>
            </a:pPr>
            <a:r>
              <a:rPr lang="en" sz="2200">
                <a:solidFill>
                  <a:srgbClr val="000000"/>
                </a:solidFill>
                <a:latin typeface="Comfortaa"/>
                <a:ea typeface="Comfortaa"/>
                <a:cs typeface="Comfortaa"/>
                <a:sym typeface="Comfortaa"/>
              </a:rPr>
              <a:t>-Her final resting place was Zentralfriedhof Friedrichsfelde, Berlin, Germany.</a:t>
            </a:r>
            <a:endParaRPr sz="2200">
              <a:solidFill>
                <a:srgbClr val="000000"/>
              </a:solidFill>
              <a:latin typeface="Comfortaa"/>
              <a:ea typeface="Comfortaa"/>
              <a:cs typeface="Comfortaa"/>
              <a:sym typeface="Comfortaa"/>
            </a:endParaRPr>
          </a:p>
          <a:p>
            <a:pPr indent="0" lvl="0" marL="0" rtl="0" algn="l">
              <a:spcBef>
                <a:spcPts val="1600"/>
              </a:spcBef>
              <a:spcAft>
                <a:spcPts val="0"/>
              </a:spcAft>
              <a:buNone/>
            </a:pPr>
            <a:r>
              <a:rPr lang="en" sz="2200">
                <a:latin typeface="Comfortaa"/>
                <a:ea typeface="Comfortaa"/>
                <a:cs typeface="Comfortaa"/>
                <a:sym typeface="Comfortaa"/>
              </a:rPr>
              <a:t> </a:t>
            </a:r>
            <a:r>
              <a:rPr lang="en" sz="2200" u="sng">
                <a:solidFill>
                  <a:schemeClr val="accent5"/>
                </a:solidFill>
                <a:hlinkClick r:id="rId4"/>
              </a:rPr>
              <a:t>britannica.com/biography/kathe-kollwitz</a:t>
            </a:r>
            <a:endParaRPr sz="2200">
              <a:solidFill>
                <a:schemeClr val="dk1"/>
              </a:solidFill>
            </a:endParaRPr>
          </a:p>
          <a:p>
            <a:pPr indent="0" lvl="0" marL="0" rtl="0" algn="l">
              <a:spcBef>
                <a:spcPts val="1600"/>
              </a:spcBef>
              <a:spcAft>
                <a:spcPts val="1600"/>
              </a:spcAft>
              <a:buNone/>
            </a:pPr>
            <a:r>
              <a:t/>
            </a:r>
            <a:endParaRPr sz="2200">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125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omfortaa"/>
                <a:ea typeface="Comfortaa"/>
                <a:cs typeface="Comfortaa"/>
                <a:sym typeface="Comfortaa"/>
              </a:rPr>
              <a:t>Family History</a:t>
            </a:r>
            <a:endParaRPr b="1" sz="3600">
              <a:latin typeface="Comfortaa"/>
              <a:ea typeface="Comfortaa"/>
              <a:cs typeface="Comfortaa"/>
              <a:sym typeface="Comfortaa"/>
            </a:endParaRPr>
          </a:p>
        </p:txBody>
      </p:sp>
      <p:sp>
        <p:nvSpPr>
          <p:cNvPr id="77" name="Google Shape;77;p16"/>
          <p:cNvSpPr txBox="1"/>
          <p:nvPr>
            <p:ph idx="1" type="body"/>
          </p:nvPr>
        </p:nvSpPr>
        <p:spPr>
          <a:xfrm>
            <a:off x="201300" y="923325"/>
            <a:ext cx="8631000" cy="410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Comfortaa"/>
                <a:ea typeface="Comfortaa"/>
                <a:cs typeface="Comfortaa"/>
                <a:sym typeface="Comfortaa"/>
              </a:rPr>
              <a:t>-She had 5 siblings.</a:t>
            </a:r>
            <a:endParaRPr sz="2400">
              <a:solidFill>
                <a:srgbClr val="000000"/>
              </a:solidFill>
              <a:latin typeface="Comfortaa"/>
              <a:ea typeface="Comfortaa"/>
              <a:cs typeface="Comfortaa"/>
              <a:sym typeface="Comfortaa"/>
            </a:endParaRPr>
          </a:p>
          <a:p>
            <a:pPr indent="0" lvl="0" marL="0" rtl="0" algn="l">
              <a:spcBef>
                <a:spcPts val="1600"/>
              </a:spcBef>
              <a:spcAft>
                <a:spcPts val="0"/>
              </a:spcAft>
              <a:buNone/>
            </a:pPr>
            <a:r>
              <a:rPr lang="en" sz="2400">
                <a:solidFill>
                  <a:srgbClr val="000000"/>
                </a:solidFill>
                <a:latin typeface="Comfortaa"/>
                <a:ea typeface="Comfortaa"/>
                <a:cs typeface="Comfortaa"/>
                <a:sym typeface="Comfortaa"/>
              </a:rPr>
              <a:t>-Her husband was Karl Kollwitz.</a:t>
            </a:r>
            <a:endParaRPr sz="2400">
              <a:solidFill>
                <a:srgbClr val="000000"/>
              </a:solidFill>
              <a:latin typeface="Comfortaa"/>
              <a:ea typeface="Comfortaa"/>
              <a:cs typeface="Comfortaa"/>
              <a:sym typeface="Comfortaa"/>
            </a:endParaRPr>
          </a:p>
          <a:p>
            <a:pPr indent="0" lvl="0" marL="0" rtl="0" algn="l">
              <a:spcBef>
                <a:spcPts val="1600"/>
              </a:spcBef>
              <a:spcAft>
                <a:spcPts val="0"/>
              </a:spcAft>
              <a:buNone/>
            </a:pPr>
            <a:r>
              <a:rPr lang="en" sz="2400">
                <a:solidFill>
                  <a:srgbClr val="000000"/>
                </a:solidFill>
                <a:latin typeface="Comfortaa"/>
                <a:ea typeface="Comfortaa"/>
                <a:cs typeface="Comfortaa"/>
                <a:sym typeface="Comfortaa"/>
              </a:rPr>
              <a:t>-Her parents were Katherine Schmidt and Karl Schmidt.</a:t>
            </a:r>
            <a:endParaRPr sz="2400">
              <a:solidFill>
                <a:srgbClr val="000000"/>
              </a:solidFill>
              <a:latin typeface="Comfortaa"/>
              <a:ea typeface="Comfortaa"/>
              <a:cs typeface="Comfortaa"/>
              <a:sym typeface="Comfortaa"/>
            </a:endParaRPr>
          </a:p>
          <a:p>
            <a:pPr indent="0" lvl="0" marL="0" rtl="0" algn="l">
              <a:spcBef>
                <a:spcPts val="1600"/>
              </a:spcBef>
              <a:spcAft>
                <a:spcPts val="0"/>
              </a:spcAft>
              <a:buNone/>
            </a:pPr>
            <a:r>
              <a:rPr lang="en" sz="2400">
                <a:solidFill>
                  <a:srgbClr val="000000"/>
                </a:solidFill>
                <a:latin typeface="Comfortaa"/>
                <a:ea typeface="Comfortaa"/>
                <a:cs typeface="Comfortaa"/>
                <a:sym typeface="Comfortaa"/>
              </a:rPr>
              <a:t>-She had 2 children. Their names are Peter and Hans Kollwitz.</a:t>
            </a:r>
            <a:endParaRPr sz="2200">
              <a:solidFill>
                <a:srgbClr val="000000"/>
              </a:solidFill>
              <a:latin typeface="Comfortaa"/>
              <a:ea typeface="Comfortaa"/>
              <a:cs typeface="Comfortaa"/>
              <a:sym typeface="Comfortaa"/>
            </a:endParaRPr>
          </a:p>
          <a:p>
            <a:pPr indent="0" lvl="0" marL="0" rtl="0" algn="l">
              <a:spcBef>
                <a:spcPts val="1600"/>
              </a:spcBef>
              <a:spcAft>
                <a:spcPts val="1600"/>
              </a:spcAft>
              <a:buNone/>
            </a:pPr>
            <a:r>
              <a:rPr lang="en" sz="2400" u="sng">
                <a:solidFill>
                  <a:schemeClr val="hlink"/>
                </a:solidFill>
                <a:hlinkClick r:id="rId4"/>
              </a:rPr>
              <a:t>theartstory.org/artist/kollwitz-kathe/life-and-legacy/</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0" y="54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omfortaa"/>
                <a:ea typeface="Comfortaa"/>
                <a:cs typeface="Comfortaa"/>
                <a:sym typeface="Comfortaa"/>
              </a:rPr>
              <a:t>About Kollwitz’s Career</a:t>
            </a:r>
            <a:endParaRPr b="1" sz="3600">
              <a:latin typeface="Comfortaa"/>
              <a:ea typeface="Comfortaa"/>
              <a:cs typeface="Comfortaa"/>
              <a:sym typeface="Comfortaa"/>
            </a:endParaRPr>
          </a:p>
        </p:txBody>
      </p:sp>
      <p:sp>
        <p:nvSpPr>
          <p:cNvPr id="83" name="Google Shape;83;p17"/>
          <p:cNvSpPr txBox="1"/>
          <p:nvPr>
            <p:ph idx="1" type="body"/>
          </p:nvPr>
        </p:nvSpPr>
        <p:spPr>
          <a:xfrm>
            <a:off x="0" y="793250"/>
            <a:ext cx="8749200" cy="43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000000"/>
                </a:solidFill>
                <a:latin typeface="Comfortaa"/>
                <a:ea typeface="Comfortaa"/>
                <a:cs typeface="Comfortaa"/>
                <a:sym typeface="Comfortaa"/>
              </a:rPr>
              <a:t>-Kathe’s career started in 1881 and ended in 1945 when she died of heart failure.</a:t>
            </a:r>
            <a:endParaRPr sz="2200">
              <a:solidFill>
                <a:srgbClr val="000000"/>
              </a:solidFill>
              <a:latin typeface="Comfortaa"/>
              <a:ea typeface="Comfortaa"/>
              <a:cs typeface="Comfortaa"/>
              <a:sym typeface="Comfortaa"/>
            </a:endParaRPr>
          </a:p>
          <a:p>
            <a:pPr indent="0" lvl="0" marL="0" rtl="0" algn="l">
              <a:spcBef>
                <a:spcPts val="1600"/>
              </a:spcBef>
              <a:spcAft>
                <a:spcPts val="0"/>
              </a:spcAft>
              <a:buNone/>
            </a:pPr>
            <a:r>
              <a:rPr lang="en" sz="2200">
                <a:solidFill>
                  <a:srgbClr val="000000"/>
                </a:solidFill>
                <a:latin typeface="Comfortaa"/>
                <a:ea typeface="Comfortaa"/>
                <a:cs typeface="Comfortaa"/>
                <a:sym typeface="Comfortaa"/>
              </a:rPr>
              <a:t>-Kollwitz worked in an </a:t>
            </a:r>
            <a:r>
              <a:rPr lang="en" sz="2200">
                <a:solidFill>
                  <a:srgbClr val="000000"/>
                </a:solidFill>
                <a:latin typeface="Comfortaa"/>
                <a:ea typeface="Comfortaa"/>
                <a:cs typeface="Comfortaa"/>
                <a:sym typeface="Comfortaa"/>
              </a:rPr>
              <a:t>industry</a:t>
            </a:r>
            <a:r>
              <a:rPr lang="en" sz="2200">
                <a:solidFill>
                  <a:srgbClr val="000000"/>
                </a:solidFill>
                <a:latin typeface="Comfortaa"/>
                <a:ea typeface="Comfortaa"/>
                <a:cs typeface="Comfortaa"/>
                <a:sym typeface="Comfortaa"/>
              </a:rPr>
              <a:t> with mostly men so it was challenging for her to get popular.</a:t>
            </a:r>
            <a:endParaRPr sz="2200">
              <a:solidFill>
                <a:srgbClr val="000000"/>
              </a:solidFill>
              <a:latin typeface="Comfortaa"/>
              <a:ea typeface="Comfortaa"/>
              <a:cs typeface="Comfortaa"/>
              <a:sym typeface="Comfortaa"/>
            </a:endParaRPr>
          </a:p>
          <a:p>
            <a:pPr indent="0" lvl="0" marL="0" rtl="0" algn="l">
              <a:spcBef>
                <a:spcPts val="1600"/>
              </a:spcBef>
              <a:spcAft>
                <a:spcPts val="0"/>
              </a:spcAft>
              <a:buNone/>
            </a:pPr>
            <a:r>
              <a:rPr lang="en" sz="2200">
                <a:solidFill>
                  <a:srgbClr val="000000"/>
                </a:solidFill>
                <a:latin typeface="Comfortaa"/>
                <a:ea typeface="Comfortaa"/>
                <a:cs typeface="Comfortaa"/>
                <a:sym typeface="Comfortaa"/>
              </a:rPr>
              <a:t>-She did woodcuts, sculptures, and etchings.</a:t>
            </a:r>
            <a:endParaRPr sz="2200">
              <a:solidFill>
                <a:srgbClr val="000000"/>
              </a:solidFill>
              <a:latin typeface="Comfortaa"/>
              <a:ea typeface="Comfortaa"/>
              <a:cs typeface="Comfortaa"/>
              <a:sym typeface="Comfortaa"/>
            </a:endParaRPr>
          </a:p>
          <a:p>
            <a:pPr indent="0" lvl="0" marL="0" rtl="0" algn="l">
              <a:spcBef>
                <a:spcPts val="1600"/>
              </a:spcBef>
              <a:spcAft>
                <a:spcPts val="0"/>
              </a:spcAft>
              <a:buNone/>
            </a:pPr>
            <a:r>
              <a:rPr lang="en" sz="2200">
                <a:solidFill>
                  <a:srgbClr val="000000"/>
                </a:solidFill>
                <a:latin typeface="Comfortaa"/>
                <a:ea typeface="Comfortaa"/>
                <a:cs typeface="Comfortaa"/>
                <a:sym typeface="Comfortaa"/>
              </a:rPr>
              <a:t>-Her art was meant to express pain and loneliness.</a:t>
            </a:r>
            <a:endParaRPr sz="2200">
              <a:solidFill>
                <a:srgbClr val="000000"/>
              </a:solidFill>
              <a:latin typeface="Comfortaa"/>
              <a:ea typeface="Comfortaa"/>
              <a:cs typeface="Comfortaa"/>
              <a:sym typeface="Comfortaa"/>
            </a:endParaRPr>
          </a:p>
          <a:p>
            <a:pPr indent="0" lvl="0" marL="0" rtl="0" algn="l">
              <a:spcBef>
                <a:spcPts val="1600"/>
              </a:spcBef>
              <a:spcAft>
                <a:spcPts val="0"/>
              </a:spcAft>
              <a:buNone/>
            </a:pPr>
            <a:r>
              <a:rPr lang="en" sz="1400" u="sng">
                <a:solidFill>
                  <a:schemeClr val="hlink"/>
                </a:solidFill>
                <a:hlinkClick r:id="rId4"/>
              </a:rPr>
              <a:t>https://www.theartstory.org/artist/kollwitz-kathe/life-and-legacy/</a:t>
            </a:r>
            <a:endParaRPr sz="1400">
              <a:solidFill>
                <a:srgbClr val="000000"/>
              </a:solidFill>
              <a:highlight>
                <a:srgbClr val="FFE599"/>
              </a:highlight>
              <a:latin typeface="Comfortaa"/>
              <a:ea typeface="Comfortaa"/>
              <a:cs typeface="Comfortaa"/>
              <a:sym typeface="Comfortaa"/>
            </a:endParaRPr>
          </a:p>
          <a:p>
            <a:pPr indent="0" lvl="0" marL="0" rtl="0" algn="l">
              <a:spcBef>
                <a:spcPts val="1600"/>
              </a:spcBef>
              <a:spcAft>
                <a:spcPts val="0"/>
              </a:spcAft>
              <a:buNone/>
            </a:pPr>
            <a:r>
              <a:rPr lang="en" sz="1400" u="sng">
                <a:solidFill>
                  <a:schemeClr val="hlink"/>
                </a:solidFill>
                <a:hlinkClick r:id="rId5"/>
              </a:rPr>
              <a:t>http://www.artnet.com/artists/käthe-kollwitz/</a:t>
            </a:r>
            <a:r>
              <a:rPr lang="en" sz="1400"/>
              <a:t> </a:t>
            </a:r>
            <a:endParaRPr sz="1400"/>
          </a:p>
          <a:p>
            <a:pPr indent="0" lvl="0" marL="0" rtl="0" algn="l">
              <a:spcBef>
                <a:spcPts val="1600"/>
              </a:spcBef>
              <a:spcAft>
                <a:spcPts val="0"/>
              </a:spcAft>
              <a:buNone/>
            </a:pPr>
            <a:r>
              <a:rPr lang="en" sz="1400" u="sng">
                <a:solidFill>
                  <a:schemeClr val="hlink"/>
                </a:solidFill>
                <a:hlinkClick r:id="rId6"/>
              </a:rPr>
              <a:t>https://www.britannica.com/biography/Kathe-Kollwitz</a:t>
            </a:r>
            <a:endParaRPr sz="1400">
              <a:solidFill>
                <a:srgbClr val="000000"/>
              </a:solidFill>
              <a:highlight>
                <a:srgbClr val="FFE599"/>
              </a:highlight>
              <a:latin typeface="Comfortaa"/>
              <a:ea typeface="Comfortaa"/>
              <a:cs typeface="Comfortaa"/>
              <a:sym typeface="Comfortaa"/>
            </a:endParaRPr>
          </a:p>
          <a:p>
            <a:pPr indent="0" lvl="0" marL="0" rtl="0" algn="l">
              <a:spcBef>
                <a:spcPts val="1600"/>
              </a:spcBef>
              <a:spcAft>
                <a:spcPts val="1600"/>
              </a:spcAft>
              <a:buNone/>
            </a:pPr>
            <a:r>
              <a:t/>
            </a:r>
            <a:endParaRPr sz="2200">
              <a:solidFill>
                <a:srgbClr val="000000"/>
              </a:solidFill>
              <a:highlight>
                <a:srgbClr val="FFE599"/>
              </a:highlight>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0" y="-135200"/>
            <a:ext cx="8520600" cy="7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Comfortaa"/>
                <a:ea typeface="Comfortaa"/>
                <a:cs typeface="Comfortaa"/>
                <a:sym typeface="Comfortaa"/>
              </a:rPr>
              <a:t>Death Seizing a Woman</a:t>
            </a:r>
            <a:endParaRPr b="1" sz="4800">
              <a:latin typeface="Comfortaa"/>
              <a:ea typeface="Comfortaa"/>
              <a:cs typeface="Comfortaa"/>
              <a:sym typeface="Comfortaa"/>
            </a:endParaRPr>
          </a:p>
        </p:txBody>
      </p:sp>
      <p:sp>
        <p:nvSpPr>
          <p:cNvPr id="89" name="Google Shape;89;p18"/>
          <p:cNvSpPr txBox="1"/>
          <p:nvPr>
            <p:ph idx="1" type="body"/>
          </p:nvPr>
        </p:nvSpPr>
        <p:spPr>
          <a:xfrm>
            <a:off x="4020525" y="830275"/>
            <a:ext cx="4150500" cy="3774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solidFill>
                  <a:srgbClr val="000000"/>
                </a:solidFill>
                <a:latin typeface="Comfortaa"/>
                <a:ea typeface="Comfortaa"/>
                <a:cs typeface="Comfortaa"/>
                <a:sym typeface="Comfortaa"/>
              </a:rPr>
              <a:t>This was drawn in 1934. I think it is a powerful picture, because it shows how  terrified the woman looks. This symbolizes a mother and child being taken by death. Kollwitz used  crayon lithograph on paper.</a:t>
            </a:r>
            <a:endParaRPr sz="2200">
              <a:solidFill>
                <a:srgbClr val="000000"/>
              </a:solidFill>
              <a:latin typeface="Comfortaa"/>
              <a:ea typeface="Comfortaa"/>
              <a:cs typeface="Comfortaa"/>
              <a:sym typeface="Comfortaa"/>
            </a:endParaRPr>
          </a:p>
        </p:txBody>
      </p:sp>
      <p:sp>
        <p:nvSpPr>
          <p:cNvPr id="90" name="Google Shape;90;p18"/>
          <p:cNvSpPr txBox="1"/>
          <p:nvPr/>
        </p:nvSpPr>
        <p:spPr>
          <a:xfrm>
            <a:off x="0" y="4602150"/>
            <a:ext cx="91440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chemeClr val="hlink"/>
                </a:solidFill>
                <a:hlinkClick r:id="rId4"/>
              </a:rPr>
              <a:t>https://www.wikiart.org/en/kathe-kollwitz/not_detected_235995</a:t>
            </a:r>
            <a:endParaRPr sz="2400"/>
          </a:p>
        </p:txBody>
      </p:sp>
      <p:sp>
        <p:nvSpPr>
          <p:cNvPr id="91" name="Google Shape;91;p18"/>
          <p:cNvSpPr txBox="1"/>
          <p:nvPr/>
        </p:nvSpPr>
        <p:spPr>
          <a:xfrm>
            <a:off x="-1335800" y="650325"/>
            <a:ext cx="682200" cy="7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2" name="Google Shape;92;p18"/>
          <p:cNvPicPr preferRelativeResize="0"/>
          <p:nvPr/>
        </p:nvPicPr>
        <p:blipFill>
          <a:blip r:embed="rId5">
            <a:alphaModFix/>
          </a:blip>
          <a:stretch>
            <a:fillRect/>
          </a:stretch>
        </p:blipFill>
        <p:spPr>
          <a:xfrm>
            <a:off x="0" y="741000"/>
            <a:ext cx="3251975" cy="3966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125" y="0"/>
            <a:ext cx="9022200" cy="7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Comfortaa"/>
                <a:ea typeface="Comfortaa"/>
                <a:cs typeface="Comfortaa"/>
                <a:sym typeface="Comfortaa"/>
              </a:rPr>
              <a:t>Seed for the Planting Must not be Ground</a:t>
            </a:r>
            <a:endParaRPr b="1" sz="3000">
              <a:latin typeface="Comfortaa"/>
              <a:ea typeface="Comfortaa"/>
              <a:cs typeface="Comfortaa"/>
              <a:sym typeface="Comfortaa"/>
            </a:endParaRPr>
          </a:p>
        </p:txBody>
      </p:sp>
      <p:sp>
        <p:nvSpPr>
          <p:cNvPr id="98" name="Google Shape;98;p19"/>
          <p:cNvSpPr txBox="1"/>
          <p:nvPr>
            <p:ph idx="1" type="body"/>
          </p:nvPr>
        </p:nvSpPr>
        <p:spPr>
          <a:xfrm>
            <a:off x="5155650" y="525125"/>
            <a:ext cx="3358200" cy="4535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rgbClr val="000000"/>
                </a:solidFill>
                <a:latin typeface="Comfortaa"/>
                <a:ea typeface="Comfortaa"/>
                <a:cs typeface="Comfortaa"/>
                <a:sym typeface="Comfortaa"/>
              </a:rPr>
              <a:t>T</a:t>
            </a:r>
            <a:r>
              <a:rPr lang="en" sz="2000">
                <a:solidFill>
                  <a:srgbClr val="000000"/>
                </a:solidFill>
                <a:latin typeface="Comfortaa"/>
                <a:ea typeface="Comfortaa"/>
                <a:cs typeface="Comfortaa"/>
                <a:sym typeface="Comfortaa"/>
              </a:rPr>
              <a:t>his was sketched in 1942. It is also very emotional and dark. To me this looks like a mother protecting her children. I rea</a:t>
            </a:r>
            <a:r>
              <a:rPr lang="en" sz="2000">
                <a:solidFill>
                  <a:srgbClr val="000000"/>
                </a:solidFill>
                <a:latin typeface="Comfortaa"/>
                <a:ea typeface="Comfortaa"/>
                <a:cs typeface="Comfortaa"/>
                <a:sym typeface="Comfortaa"/>
              </a:rPr>
              <a:t>d this article that explains that this picture is supposed to be expressing Kollwitz’s frustration and pain. Kollwitz used lithograph method.</a:t>
            </a:r>
            <a:endParaRPr sz="2000">
              <a:solidFill>
                <a:srgbClr val="000000"/>
              </a:solidFill>
              <a:latin typeface="Comfortaa"/>
              <a:ea typeface="Comfortaa"/>
              <a:cs typeface="Comfortaa"/>
              <a:sym typeface="Comfortaa"/>
            </a:endParaRPr>
          </a:p>
        </p:txBody>
      </p:sp>
      <p:pic>
        <p:nvPicPr>
          <p:cNvPr id="99" name="Google Shape;99;p19"/>
          <p:cNvPicPr preferRelativeResize="0"/>
          <p:nvPr/>
        </p:nvPicPr>
        <p:blipFill rotWithShape="1">
          <a:blip r:embed="rId4">
            <a:alphaModFix/>
          </a:blip>
          <a:srcRect b="1322" l="0" r="1419" t="0"/>
          <a:stretch/>
        </p:blipFill>
        <p:spPr>
          <a:xfrm>
            <a:off x="0" y="607850"/>
            <a:ext cx="5155650" cy="4128500"/>
          </a:xfrm>
          <a:prstGeom prst="rect">
            <a:avLst/>
          </a:prstGeom>
          <a:noFill/>
          <a:ln>
            <a:noFill/>
          </a:ln>
        </p:spPr>
      </p:pic>
      <p:sp>
        <p:nvSpPr>
          <p:cNvPr id="100" name="Google Shape;100;p19"/>
          <p:cNvSpPr txBox="1"/>
          <p:nvPr/>
        </p:nvSpPr>
        <p:spPr>
          <a:xfrm>
            <a:off x="125" y="4736350"/>
            <a:ext cx="5061000" cy="4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accent5"/>
                </a:solidFill>
                <a:hlinkClick r:id="rId5"/>
              </a:rPr>
              <a:t>https://www.theartstory.org/artist/kollwitz-kathe/artworks/</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Comfortaa"/>
                <a:ea typeface="Comfortaa"/>
                <a:cs typeface="Comfortaa"/>
                <a:sym typeface="Comfortaa"/>
              </a:rPr>
              <a:t>Self-portrait</a:t>
            </a:r>
            <a:endParaRPr b="1" sz="4000">
              <a:latin typeface="Comfortaa"/>
              <a:ea typeface="Comfortaa"/>
              <a:cs typeface="Comfortaa"/>
              <a:sym typeface="Comfortaa"/>
            </a:endParaRPr>
          </a:p>
        </p:txBody>
      </p:sp>
      <p:sp>
        <p:nvSpPr>
          <p:cNvPr id="106" name="Google Shape;106;p20"/>
          <p:cNvSpPr txBox="1"/>
          <p:nvPr>
            <p:ph idx="1" type="body"/>
          </p:nvPr>
        </p:nvSpPr>
        <p:spPr>
          <a:xfrm>
            <a:off x="5130275" y="253825"/>
            <a:ext cx="4096500" cy="4676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solidFill>
                  <a:srgbClr val="000000"/>
                </a:solidFill>
                <a:latin typeface="Comfortaa"/>
                <a:ea typeface="Comfortaa"/>
                <a:cs typeface="Comfortaa"/>
                <a:sym typeface="Comfortaa"/>
              </a:rPr>
              <a:t>This art is soft and quiet. It is such a creative work. It looks as if Kollwitz’s etching is etching itself. The expression on her face is soft yet powerful expression. This etching is located in the National Gallery of Art, Washington,D.C.  In this etching she used charcoal.</a:t>
            </a:r>
            <a:endParaRPr sz="2200">
              <a:solidFill>
                <a:srgbClr val="000000"/>
              </a:solidFill>
              <a:latin typeface="Comfortaa"/>
              <a:ea typeface="Comfortaa"/>
              <a:cs typeface="Comfortaa"/>
              <a:sym typeface="Comfortaa"/>
            </a:endParaRPr>
          </a:p>
        </p:txBody>
      </p:sp>
      <p:pic>
        <p:nvPicPr>
          <p:cNvPr id="107" name="Google Shape;107;p20"/>
          <p:cNvPicPr preferRelativeResize="0"/>
          <p:nvPr/>
        </p:nvPicPr>
        <p:blipFill>
          <a:blip r:embed="rId4">
            <a:alphaModFix/>
          </a:blip>
          <a:stretch>
            <a:fillRect/>
          </a:stretch>
        </p:blipFill>
        <p:spPr>
          <a:xfrm>
            <a:off x="0" y="756750"/>
            <a:ext cx="5130275" cy="3962100"/>
          </a:xfrm>
          <a:prstGeom prst="rect">
            <a:avLst/>
          </a:prstGeom>
          <a:noFill/>
          <a:ln>
            <a:noFill/>
          </a:ln>
        </p:spPr>
      </p:pic>
      <p:sp>
        <p:nvSpPr>
          <p:cNvPr id="108" name="Google Shape;108;p20"/>
          <p:cNvSpPr txBox="1"/>
          <p:nvPr/>
        </p:nvSpPr>
        <p:spPr>
          <a:xfrm>
            <a:off x="0" y="4776925"/>
            <a:ext cx="88449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5"/>
              </a:rPr>
              <a:t>https://commons.wikimedia.org/wiki/File:Kathe_Kollwitz_-_Self-portrait_NGA_1943.3.5217.jpg</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21"/>
          <p:cNvSpPr txBox="1"/>
          <p:nvPr>
            <p:ph type="title"/>
          </p:nvPr>
        </p:nvSpPr>
        <p:spPr>
          <a:xfrm>
            <a:off x="0" y="78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Comfortaa"/>
                <a:ea typeface="Comfortaa"/>
                <a:cs typeface="Comfortaa"/>
                <a:sym typeface="Comfortaa"/>
              </a:rPr>
              <a:t>Self-portrait with hand on brow</a:t>
            </a:r>
            <a:endParaRPr b="1" sz="3600">
              <a:latin typeface="Comfortaa"/>
              <a:ea typeface="Comfortaa"/>
              <a:cs typeface="Comfortaa"/>
              <a:sym typeface="Comfortaa"/>
            </a:endParaRPr>
          </a:p>
        </p:txBody>
      </p:sp>
      <p:sp>
        <p:nvSpPr>
          <p:cNvPr id="114" name="Google Shape;114;p21"/>
          <p:cNvSpPr txBox="1"/>
          <p:nvPr>
            <p:ph idx="1" type="body"/>
          </p:nvPr>
        </p:nvSpPr>
        <p:spPr>
          <a:xfrm>
            <a:off x="3780650" y="815875"/>
            <a:ext cx="3810900" cy="374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solidFill>
                  <a:srgbClr val="000000"/>
                </a:solidFill>
                <a:latin typeface="Comfortaa"/>
                <a:ea typeface="Comfortaa"/>
                <a:cs typeface="Comfortaa"/>
                <a:sym typeface="Comfortaa"/>
              </a:rPr>
              <a:t>In this portrait Kollwitz looks empty and alone. There is a lot of pain being expressed in this photo.</a:t>
            </a:r>
            <a:r>
              <a:rPr lang="en" sz="2200">
                <a:solidFill>
                  <a:srgbClr val="000000"/>
                </a:solidFill>
              </a:rPr>
              <a:t> </a:t>
            </a:r>
            <a:r>
              <a:rPr lang="en" sz="2200">
                <a:solidFill>
                  <a:srgbClr val="000000"/>
                </a:solidFill>
                <a:latin typeface="Comfortaa"/>
                <a:ea typeface="Comfortaa"/>
                <a:cs typeface="Comfortaa"/>
                <a:sym typeface="Comfortaa"/>
              </a:rPr>
              <a:t>I read on the website stated below that this portrait is expressing women in poverty. She used woodcut and drypoint for this piece of art.</a:t>
            </a:r>
            <a:endParaRPr sz="2200">
              <a:solidFill>
                <a:srgbClr val="000000"/>
              </a:solidFill>
              <a:latin typeface="Comfortaa"/>
              <a:ea typeface="Comfortaa"/>
              <a:cs typeface="Comfortaa"/>
              <a:sym typeface="Comfortaa"/>
            </a:endParaRPr>
          </a:p>
        </p:txBody>
      </p:sp>
      <p:pic>
        <p:nvPicPr>
          <p:cNvPr id="115" name="Google Shape;115;p21"/>
          <p:cNvPicPr preferRelativeResize="0"/>
          <p:nvPr/>
        </p:nvPicPr>
        <p:blipFill>
          <a:blip r:embed="rId4">
            <a:alphaModFix/>
          </a:blip>
          <a:stretch>
            <a:fillRect/>
          </a:stretch>
        </p:blipFill>
        <p:spPr>
          <a:xfrm>
            <a:off x="-1" y="757575"/>
            <a:ext cx="3461404" cy="3856725"/>
          </a:xfrm>
          <a:prstGeom prst="rect">
            <a:avLst/>
          </a:prstGeom>
          <a:noFill/>
          <a:ln>
            <a:noFill/>
          </a:ln>
        </p:spPr>
      </p:pic>
      <p:sp>
        <p:nvSpPr>
          <p:cNvPr id="116" name="Google Shape;116;p21"/>
          <p:cNvSpPr txBox="1"/>
          <p:nvPr/>
        </p:nvSpPr>
        <p:spPr>
          <a:xfrm>
            <a:off x="-47300" y="4614300"/>
            <a:ext cx="55614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5"/>
              </a:rPr>
              <a:t>https://ago.ca/exhibitions/kathe-kollwitz-art-and-life</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